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vsdx" ContentType="application/vnd.ms-visio.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ppt/tags/tag5.xml" ContentType="application/vnd.openxmlformats-officedocument.presentationml.tags+xml"/>
  <Override PartName="/ppt/notesSlides/notesSlide4.xml" ContentType="application/vnd.openxmlformats-officedocument.presentationml.notesSlide+xml"/>
  <Override PartName="/ppt/tags/tag6.xml" ContentType="application/vnd.openxmlformats-officedocument.presentationml.tags+xml"/>
  <Override PartName="/ppt/notesSlides/notesSlide5.xml" ContentType="application/vnd.openxmlformats-officedocument.presentationml.notesSlide+xml"/>
  <Override PartName="/ppt/tags/tag7.xml" ContentType="application/vnd.openxmlformats-officedocument.presentationml.tags+xml"/>
  <Override PartName="/ppt/notesSlides/notesSlide6.xml" ContentType="application/vnd.openxmlformats-officedocument.presentationml.notesSlide+xml"/>
  <Override PartName="/ppt/tags/tag8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9.xml" ContentType="application/vnd.openxmlformats-officedocument.presentationml.tags+xml"/>
  <Override PartName="/ppt/notesSlides/notesSlide9.xml" ContentType="application/vnd.openxmlformats-officedocument.presentationml.notesSlide+xml"/>
  <Override PartName="/ppt/tags/tag10.xml" ContentType="application/vnd.openxmlformats-officedocument.presentationml.tags+xml"/>
  <Override PartName="/ppt/notesSlides/notesSlide10.xml" ContentType="application/vnd.openxmlformats-officedocument.presentationml.notesSlide+xml"/>
  <Override PartName="/ppt/tags/tag11.xml" ContentType="application/vnd.openxmlformats-officedocument.presentationml.tags+xml"/>
  <Override PartName="/ppt/notesSlides/notesSlide11.xml" ContentType="application/vnd.openxmlformats-officedocument.presentationml.notesSlide+xml"/>
  <Override PartName="/ppt/tags/tag12.xml" ContentType="application/vnd.openxmlformats-officedocument.presentationml.tags+xml"/>
  <Override PartName="/ppt/notesSlides/notesSlide12.xml" ContentType="application/vnd.openxmlformats-officedocument.presentationml.notesSlide+xml"/>
  <Override PartName="/ppt/tags/tag13.xml" ContentType="application/vnd.openxmlformats-officedocument.presentationml.tags+xml"/>
  <Override PartName="/ppt/notesSlides/notesSlide13.xml" ContentType="application/vnd.openxmlformats-officedocument.presentationml.notesSlide+xml"/>
  <Override PartName="/ppt/tags/tag14.xml" ContentType="application/vnd.openxmlformats-officedocument.presentationml.tags+xml"/>
  <Override PartName="/ppt/notesSlides/notesSlide14.xml" ContentType="application/vnd.openxmlformats-officedocument.presentationml.notesSlide+xml"/>
  <Override PartName="/ppt/tags/tag15.xml" ContentType="application/vnd.openxmlformats-officedocument.presentationml.tags+xml"/>
  <Override PartName="/ppt/notesSlides/notesSlide15.xml" ContentType="application/vnd.openxmlformats-officedocument.presentationml.notesSlide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notesSlides/notesSlide16.xml" ContentType="application/vnd.openxmlformats-officedocument.presentationml.notesSlide+xml"/>
  <Override PartName="/ppt/tags/tag18.xml" ContentType="application/vnd.openxmlformats-officedocument.presentationml.tags+xml"/>
  <Override PartName="/ppt/notesSlides/notesSlide17.xml" ContentType="application/vnd.openxmlformats-officedocument.presentationml.notesSlide+xml"/>
  <Override PartName="/ppt/tags/tag19.xml" ContentType="application/vnd.openxmlformats-officedocument.presentationml.tags+xml"/>
  <Override PartName="/ppt/notesSlides/notesSlide18.xml" ContentType="application/vnd.openxmlformats-officedocument.presentationml.notesSlide+xml"/>
  <Override PartName="/ppt/tags/tag20.xml" ContentType="application/vnd.openxmlformats-officedocument.presentationml.tags+xml"/>
  <Override PartName="/ppt/notesSlides/notesSlide19.xml" ContentType="application/vnd.openxmlformats-officedocument.presentationml.notesSlide+xml"/>
  <Override PartName="/ppt/tags/tag21.xml" ContentType="application/vnd.openxmlformats-officedocument.presentationml.tags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tags/tag22.xml" ContentType="application/vnd.openxmlformats-officedocument.presentationml.tags+xml"/>
  <Override PartName="/ppt/notesSlides/notesSlide22.xml" ContentType="application/vnd.openxmlformats-officedocument.presentationml.notesSlide+xml"/>
  <Override PartName="/ppt/tags/tag23.xml" ContentType="application/vnd.openxmlformats-officedocument.presentationml.tags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tags/tag24.xml" ContentType="application/vnd.openxmlformats-officedocument.presentationml.tags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tags/tag25.xml" ContentType="application/vnd.openxmlformats-officedocument.presentationml.tags+xml"/>
  <Override PartName="/ppt/notesSlides/notesSlide28.xml" ContentType="application/vnd.openxmlformats-officedocument.presentationml.notesSlide+xml"/>
  <Override PartName="/ppt/tags/tag26.xml" ContentType="application/vnd.openxmlformats-officedocument.presentationml.tags+xml"/>
  <Override PartName="/ppt/notesSlides/notesSlide29.xml" ContentType="application/vnd.openxmlformats-officedocument.presentationml.notesSlide+xml"/>
  <Override PartName="/ppt/tags/tag27.xml" ContentType="application/vnd.openxmlformats-officedocument.presentationml.tags+xml"/>
  <Override PartName="/ppt/notesSlides/notesSlide30.xml" ContentType="application/vnd.openxmlformats-officedocument.presentationml.notesSlide+xml"/>
  <Override PartName="/ppt/tags/tag28.xml" ContentType="application/vnd.openxmlformats-officedocument.presentationml.tags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tags/tag29.xml" ContentType="application/vnd.openxmlformats-officedocument.presentationml.tags+xml"/>
  <Override PartName="/ppt/notesSlides/notesSlide33.xml" ContentType="application/vnd.openxmlformats-officedocument.presentationml.notesSlide+xml"/>
  <Override PartName="/ppt/tags/tag30.xml" ContentType="application/vnd.openxmlformats-officedocument.presentationml.tags+xml"/>
  <Override PartName="/ppt/notesSlides/notesSlide34.xml" ContentType="application/vnd.openxmlformats-officedocument.presentationml.notesSlide+xml"/>
  <Override PartName="/ppt/tags/tag31.xml" ContentType="application/vnd.openxmlformats-officedocument.presentationml.tags+xml"/>
  <Override PartName="/ppt/notesSlides/notesSlide35.xml" ContentType="application/vnd.openxmlformats-officedocument.presentationml.notesSlide+xml"/>
  <Override PartName="/ppt/tags/tag32.xml" ContentType="application/vnd.openxmlformats-officedocument.presentationml.tags+xml"/>
  <Override PartName="/ppt/notesSlides/notesSlide36.xml" ContentType="application/vnd.openxmlformats-officedocument.presentationml.notesSlide+xml"/>
  <Override PartName="/ppt/tags/tag33.xml" ContentType="application/vnd.openxmlformats-officedocument.presentationml.tags+xml"/>
  <Override PartName="/ppt/notesSlides/notesSlide37.xml" ContentType="application/vnd.openxmlformats-officedocument.presentationml.notesSlide+xml"/>
  <Override PartName="/ppt/tags/tag34.xml" ContentType="application/vnd.openxmlformats-officedocument.presentationml.tags+xml"/>
  <Override PartName="/ppt/notesSlides/notesSlide38.xml" ContentType="application/vnd.openxmlformats-officedocument.presentationml.notesSlide+xml"/>
  <Override PartName="/ppt/tags/tag35.xml" ContentType="application/vnd.openxmlformats-officedocument.presentationml.tags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tags/tag36.xml" ContentType="application/vnd.openxmlformats-officedocument.presentationml.tags+xml"/>
  <Override PartName="/ppt/notesSlides/notesSlide42.xml" ContentType="application/vnd.openxmlformats-officedocument.presentationml.notesSlide+xml"/>
  <Override PartName="/ppt/tags/tag37.xml" ContentType="application/vnd.openxmlformats-officedocument.presentationml.tags+xml"/>
  <Override PartName="/ppt/notesSlides/notesSlide43.xml" ContentType="application/vnd.openxmlformats-officedocument.presentationml.notesSlide+xml"/>
  <Override PartName="/ppt/tags/tag38.xml" ContentType="application/vnd.openxmlformats-officedocument.presentationml.tags+xml"/>
  <Override PartName="/ppt/notesSlides/notesSlide44.xml" ContentType="application/vnd.openxmlformats-officedocument.presentationml.notesSlide+xml"/>
  <Override PartName="/ppt/tags/tag39.xml" ContentType="application/vnd.openxmlformats-officedocument.presentationml.tags+xml"/>
  <Override PartName="/ppt/notesSlides/notesSlide45.xml" ContentType="application/vnd.openxmlformats-officedocument.presentationml.notesSlide+xml"/>
  <Override PartName="/ppt/tags/tag40.xml" ContentType="application/vnd.openxmlformats-officedocument.presentationml.tags+xml"/>
  <Override PartName="/ppt/notesSlides/notesSlide46.xml" ContentType="application/vnd.openxmlformats-officedocument.presentationml.notesSlide+xml"/>
  <Override PartName="/ppt/tags/tag41.xml" ContentType="application/vnd.openxmlformats-officedocument.presentationml.tags+xml"/>
  <Override PartName="/ppt/notesSlides/notesSlide47.xml" ContentType="application/vnd.openxmlformats-officedocument.presentationml.notesSlide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notesSlides/notesSlide48.xml" ContentType="application/vnd.openxmlformats-officedocument.presentationml.notesSlide+xml"/>
  <Override PartName="/ppt/tags/tag45.xml" ContentType="application/vnd.openxmlformats-officedocument.presentationml.tags+xml"/>
  <Override PartName="/ppt/notesSlides/notesSlide49.xml" ContentType="application/vnd.openxmlformats-officedocument.presentationml.notesSlide+xml"/>
  <Override PartName="/ppt/tags/tag46.xml" ContentType="application/vnd.openxmlformats-officedocument.presentationml.tags+xml"/>
  <Override PartName="/ppt/notesSlides/notesSlide50.xml" ContentType="application/vnd.openxmlformats-officedocument.presentationml.notesSlide+xml"/>
  <Override PartName="/ppt/tags/tag47.xml" ContentType="application/vnd.openxmlformats-officedocument.presentationml.tags+xml"/>
  <Override PartName="/ppt/notesSlides/notesSlide51.xml" ContentType="application/vnd.openxmlformats-officedocument.presentationml.notesSlide+xml"/>
  <Override PartName="/ppt/tags/tag48.xml" ContentType="application/vnd.openxmlformats-officedocument.presentationml.tags+xml"/>
  <Override PartName="/ppt/notesSlides/notesSlide52.xml" ContentType="application/vnd.openxmlformats-officedocument.presentationml.notesSlide+xml"/>
  <Override PartName="/ppt/tags/tag49.xml" ContentType="application/vnd.openxmlformats-officedocument.presentationml.tags+xml"/>
  <Override PartName="/ppt/notesSlides/notesSlide53.xml" ContentType="application/vnd.openxmlformats-officedocument.presentationml.notesSlide+xml"/>
  <Override PartName="/ppt/tags/tag50.xml" ContentType="application/vnd.openxmlformats-officedocument.presentationml.tags+xml"/>
  <Override PartName="/ppt/notesSlides/notesSlide54.xml" ContentType="application/vnd.openxmlformats-officedocument.presentationml.notesSlide+xml"/>
  <Override PartName="/ppt/tags/tag51.xml" ContentType="application/vnd.openxmlformats-officedocument.presentationml.tags+xml"/>
  <Override PartName="/ppt/notesSlides/notesSlide55.xml" ContentType="application/vnd.openxmlformats-officedocument.presentationml.notesSlide+xml"/>
  <Override PartName="/ppt/tags/tag52.xml" ContentType="application/vnd.openxmlformats-officedocument.presentationml.tags+xml"/>
  <Override PartName="/ppt/notesSlides/notesSlide56.xml" ContentType="application/vnd.openxmlformats-officedocument.presentationml.notesSlide+xml"/>
  <Override PartName="/ppt/tags/tag53.xml" ContentType="application/vnd.openxmlformats-officedocument.presentationml.tags+xml"/>
  <Override PartName="/ppt/notesSlides/notesSlide57.xml" ContentType="application/vnd.openxmlformats-officedocument.presentationml.notesSlide+xml"/>
  <Override PartName="/ppt/tags/tag54.xml" ContentType="application/vnd.openxmlformats-officedocument.presentationml.tags+xml"/>
  <Override PartName="/ppt/notesSlides/notesSlide58.xml" ContentType="application/vnd.openxmlformats-officedocument.presentationml.notesSlide+xml"/>
  <Override PartName="/ppt/tags/tag55.xml" ContentType="application/vnd.openxmlformats-officedocument.presentationml.tags+xml"/>
  <Override PartName="/ppt/notesSlides/notesSlide59.xml" ContentType="application/vnd.openxmlformats-officedocument.presentationml.notesSlide+xml"/>
  <Override PartName="/ppt/tags/tag56.xml" ContentType="application/vnd.openxmlformats-officedocument.presentationml.tags+xml"/>
  <Override PartName="/ppt/notesSlides/notesSlide60.xml" ContentType="application/vnd.openxmlformats-officedocument.presentationml.notesSlide+xml"/>
  <Override PartName="/ppt/tags/tag57.xml" ContentType="application/vnd.openxmlformats-officedocument.presentationml.tags+xml"/>
  <Override PartName="/ppt/notesSlides/notesSlide61.xml" ContentType="application/vnd.openxmlformats-officedocument.presentationml.notesSlide+xml"/>
  <Override PartName="/ppt/tags/tag58.xml" ContentType="application/vnd.openxmlformats-officedocument.presentationml.tags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tags/tag59.xml" ContentType="application/vnd.openxmlformats-officedocument.presentationml.tags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tags/tag60.xml" ContentType="application/vnd.openxmlformats-officedocument.presentationml.tags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tags/tag61.xml" ContentType="application/vnd.openxmlformats-officedocument.presentationml.tags+xml"/>
  <Override PartName="/ppt/notesSlides/notesSlide75.xml" ContentType="application/vnd.openxmlformats-officedocument.presentationml.notesSlide+xml"/>
  <Override PartName="/ppt/tags/tag62.xml" ContentType="application/vnd.openxmlformats-officedocument.presentationml.tags+xml"/>
  <Override PartName="/ppt/notesSlides/notesSlide76.xml" ContentType="application/vnd.openxmlformats-officedocument.presentationml.notesSlide+xml"/>
  <Override PartName="/ppt/tags/tag63.xml" ContentType="application/vnd.openxmlformats-officedocument.presentationml.tags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tags/tag64.xml" ContentType="application/vnd.openxmlformats-officedocument.presentationml.tags+xml"/>
  <Override PartName="/ppt/notesSlides/notesSlide85.xml" ContentType="application/vnd.openxmlformats-officedocument.presentationml.notesSlide+xml"/>
  <Override PartName="/ppt/tags/tag65.xml" ContentType="application/vnd.openxmlformats-officedocument.presentationml.tags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tags/tag66.xml" ContentType="application/vnd.openxmlformats-officedocument.presentationml.tags+xml"/>
  <Override PartName="/ppt/notesSlides/notesSlide88.xml" ContentType="application/vnd.openxmlformats-officedocument.presentationml.notesSlide+xml"/>
  <Override PartName="/ppt/tags/tag67.xml" ContentType="application/vnd.openxmlformats-officedocument.presentationml.tags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tags/tag68.xml" ContentType="application/vnd.openxmlformats-officedocument.presentationml.tags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tags/tag69.xml" ContentType="application/vnd.openxmlformats-officedocument.presentationml.tags+xml"/>
  <Override PartName="/ppt/notesSlides/notesSlide96.xml" ContentType="application/vnd.openxmlformats-officedocument.presentationml.notesSlide+xml"/>
  <Override PartName="/ppt/tags/tag70.xml" ContentType="application/vnd.openxmlformats-officedocument.presentationml.tags+xml"/>
  <Override PartName="/ppt/notesSlides/notesSlide97.xml" ContentType="application/vnd.openxmlformats-officedocument.presentationml.notesSlide+xml"/>
  <Override PartName="/ppt/tags/tag71.xml" ContentType="application/vnd.openxmlformats-officedocument.presentationml.tags+xml"/>
  <Override PartName="/ppt/notesSlides/notesSlide98.xml" ContentType="application/vnd.openxmlformats-officedocument.presentationml.notesSlide+xml"/>
  <Override PartName="/ppt/tags/tag72.xml" ContentType="application/vnd.openxmlformats-officedocument.presentationml.tags+xml"/>
  <Override PartName="/ppt/notesSlides/notesSlide99.xml" ContentType="application/vnd.openxmlformats-officedocument.presentationml.notesSlide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notesSlides/notesSlide100.xml" ContentType="application/vnd.openxmlformats-officedocument.presentationml.notesSlide+xml"/>
  <Override PartName="/ppt/tags/tag76.xml" ContentType="application/vnd.openxmlformats-officedocument.presentationml.tags+xml"/>
  <Override PartName="/ppt/notesSlides/notesSlide101.xml" ContentType="application/vnd.openxmlformats-officedocument.presentationml.notesSlide+xml"/>
  <Override PartName="/ppt/tags/tag77.xml" ContentType="application/vnd.openxmlformats-officedocument.presentationml.tags+xml"/>
  <Override PartName="/ppt/notesSlides/notesSlide102.xml" ContentType="application/vnd.openxmlformats-officedocument.presentationml.notesSlide+xml"/>
  <Override PartName="/ppt/tags/tag78.xml" ContentType="application/vnd.openxmlformats-officedocument.presentationml.tags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tags/tag79.xml" ContentType="application/vnd.openxmlformats-officedocument.presentationml.tags+xml"/>
  <Override PartName="/ppt/notesSlides/notesSlide106.xml" ContentType="application/vnd.openxmlformats-officedocument.presentationml.notesSlide+xml"/>
  <Override PartName="/ppt/tags/tag80.xml" ContentType="application/vnd.openxmlformats-officedocument.presentationml.tags+xml"/>
  <Override PartName="/ppt/notesSlides/notesSlide107.xml" ContentType="application/vnd.openxmlformats-officedocument.presentationml.notesSlide+xml"/>
  <Override PartName="/ppt/tags/tag81.xml" ContentType="application/vnd.openxmlformats-officedocument.presentationml.tags+xml"/>
  <Override PartName="/ppt/notesSlides/notesSlide108.xml" ContentType="application/vnd.openxmlformats-officedocument.presentationml.notesSlide+xml"/>
  <Override PartName="/ppt/tags/tag82.xml" ContentType="application/vnd.openxmlformats-officedocument.presentationml.tags+xml"/>
  <Override PartName="/ppt/notesSlides/notesSlide109.xml" ContentType="application/vnd.openxmlformats-officedocument.presentationml.notesSlide+xml"/>
  <Override PartName="/ppt/tags/tag83.xml" ContentType="application/vnd.openxmlformats-officedocument.presentationml.tags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tags/tag84.xml" ContentType="application/vnd.openxmlformats-officedocument.presentationml.tags+xml"/>
  <Override PartName="/ppt/notesSlides/notesSlide112.xml" ContentType="application/vnd.openxmlformats-officedocument.presentationml.notesSlide+xml"/>
  <Override PartName="/ppt/tags/tag85.xml" ContentType="application/vnd.openxmlformats-officedocument.presentationml.tags+xml"/>
  <Override PartName="/ppt/notesSlides/notesSlide113.xml" ContentType="application/vnd.openxmlformats-officedocument.presentationml.notesSlide+xml"/>
  <Override PartName="/ppt/tags/tag86.xml" ContentType="application/vnd.openxmlformats-officedocument.presentationml.tags+xml"/>
  <Override PartName="/ppt/notesSlides/notesSlide114.xml" ContentType="application/vnd.openxmlformats-officedocument.presentationml.notesSlide+xml"/>
  <Override PartName="/ppt/tags/tag87.xml" ContentType="application/vnd.openxmlformats-officedocument.presentationml.tags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tags/tag88.xml" ContentType="application/vnd.openxmlformats-officedocument.presentationml.tags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tags/tag89.xml" ContentType="application/vnd.openxmlformats-officedocument.presentationml.tags+xml"/>
  <Override PartName="/ppt/notesSlides/notesSlide123.xml" ContentType="application/vnd.openxmlformats-officedocument.presentationml.notesSlide+xml"/>
  <Override PartName="/ppt/tags/tag90.xml" ContentType="application/vnd.openxmlformats-officedocument.presentationml.tags+xml"/>
  <Override PartName="/ppt/notesSlides/notesSlide124.xml" ContentType="application/vnd.openxmlformats-officedocument.presentationml.notesSlide+xml"/>
  <Override PartName="/ppt/tags/tag91.xml" ContentType="application/vnd.openxmlformats-officedocument.presentationml.tags+xml"/>
  <Override PartName="/ppt/notesSlides/notesSlide125.xml" ContentType="application/vnd.openxmlformats-officedocument.presentationml.notesSlide+xml"/>
  <Override PartName="/ppt/tags/tag92.xml" ContentType="application/vnd.openxmlformats-officedocument.presentationml.tags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tags/tag93.xml" ContentType="application/vnd.openxmlformats-officedocument.presentationml.tags+xml"/>
  <Override PartName="/ppt/notesSlides/notesSlide129.xml" ContentType="application/vnd.openxmlformats-officedocument.presentationml.notesSlide+xml"/>
  <Override PartName="/ppt/tags/tag94.xml" ContentType="application/vnd.openxmlformats-officedocument.presentationml.tags+xml"/>
  <Override PartName="/ppt/notesSlides/notesSlide130.xml" ContentType="application/vnd.openxmlformats-officedocument.presentationml.notesSlide+xml"/>
  <Override PartName="/ppt/tags/tag95.xml" ContentType="application/vnd.openxmlformats-officedocument.presentationml.tags+xml"/>
  <Override PartName="/ppt/notesSlides/notesSlide131.xml" ContentType="application/vnd.openxmlformats-officedocument.presentationml.notesSlide+xml"/>
  <Override PartName="/ppt/tags/tag96.xml" ContentType="application/vnd.openxmlformats-officedocument.presentationml.tags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notesSlides/notesSlide134.xml" ContentType="application/vnd.openxmlformats-officedocument.presentationml.notesSlide+xml"/>
  <Override PartName="/ppt/tags/tag100.xml" ContentType="application/vnd.openxmlformats-officedocument.presentationml.tags+xml"/>
  <Override PartName="/ppt/notesSlides/notesSlide135.xml" ContentType="application/vnd.openxmlformats-officedocument.presentationml.notesSlide+xml"/>
  <Override PartName="/ppt/tags/tag101.xml" ContentType="application/vnd.openxmlformats-officedocument.presentationml.tags+xml"/>
  <Override PartName="/ppt/notesSlides/notesSlide136.xml" ContentType="application/vnd.openxmlformats-officedocument.presentationml.notesSlide+xml"/>
  <Override PartName="/ppt/tags/tag102.xml" ContentType="application/vnd.openxmlformats-officedocument.presentationml.tags+xml"/>
  <Override PartName="/ppt/notesSlides/notesSlide137.xml" ContentType="application/vnd.openxmlformats-officedocument.presentationml.notesSlide+xml"/>
  <Override PartName="/ppt/tags/tag103.xml" ContentType="application/vnd.openxmlformats-officedocument.presentationml.tags+xml"/>
  <Override PartName="/ppt/notesSlides/notesSlide138.xml" ContentType="application/vnd.openxmlformats-officedocument.presentationml.notesSlide+xml"/>
  <Override PartName="/ppt/tags/tag104.xml" ContentType="application/vnd.openxmlformats-officedocument.presentationml.tags+xml"/>
  <Override PartName="/ppt/notesSlides/notesSlide139.xml" ContentType="application/vnd.openxmlformats-officedocument.presentationml.notesSlide+xml"/>
  <Override PartName="/ppt/tags/tag105.xml" ContentType="application/vnd.openxmlformats-officedocument.presentationml.tags+xml"/>
  <Override PartName="/ppt/notesSlides/notesSlide140.xml" ContentType="application/vnd.openxmlformats-officedocument.presentationml.notesSlide+xml"/>
  <Override PartName="/ppt/tags/tag106.xml" ContentType="application/vnd.openxmlformats-officedocument.presentationml.tags+xml"/>
  <Override PartName="/ppt/notesSlides/notesSlide141.xml" ContentType="application/vnd.openxmlformats-officedocument.presentationml.notesSlide+xml"/>
  <Override PartName="/ppt/tags/tag107.xml" ContentType="application/vnd.openxmlformats-officedocument.presentationml.tags+xml"/>
  <Override PartName="/ppt/notesSlides/notesSlide142.xml" ContentType="application/vnd.openxmlformats-officedocument.presentationml.notesSlide+xml"/>
  <Override PartName="/ppt/tags/tag108.xml" ContentType="application/vnd.openxmlformats-officedocument.presentationml.tags+xml"/>
  <Override PartName="/ppt/notesSlides/notesSlide143.xml" ContentType="application/vnd.openxmlformats-officedocument.presentationml.notesSlide+xml"/>
  <Override PartName="/ppt/tags/tag109.xml" ContentType="application/vnd.openxmlformats-officedocument.presentationml.tags+xml"/>
  <Override PartName="/ppt/notesSlides/notesSlide144.xml" ContentType="application/vnd.openxmlformats-officedocument.presentationml.notesSlide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notesSlides/notesSlide145.xml" ContentType="application/vnd.openxmlformats-officedocument.presentationml.notesSlide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notesSlides/notesSlide146.xml" ContentType="application/vnd.openxmlformats-officedocument.presentationml.notesSlide+xml"/>
  <Override PartName="/ppt/tags/tag114.xml" ContentType="application/vnd.openxmlformats-officedocument.presentationml.tags+xml"/>
  <Override PartName="/ppt/notesSlides/notesSlide147.xml" ContentType="application/vnd.openxmlformats-officedocument.presentationml.notesSlide+xml"/>
  <Override PartName="/ppt/tags/tag115.xml" ContentType="application/vnd.openxmlformats-officedocument.presentationml.tags+xml"/>
  <Override PartName="/ppt/notesSlides/notesSlide148.xml" ContentType="application/vnd.openxmlformats-officedocument.presentationml.notesSlide+xml"/>
  <Override PartName="/ppt/tags/tag116.xml" ContentType="application/vnd.openxmlformats-officedocument.presentationml.tags+xml"/>
  <Override PartName="/ppt/notesSlides/notesSlide149.xml" ContentType="application/vnd.openxmlformats-officedocument.presentationml.notesSlide+xml"/>
  <Override PartName="/ppt/tags/tag117.xml" ContentType="application/vnd.openxmlformats-officedocument.presentationml.tags+xml"/>
  <Override PartName="/ppt/notesSlides/notesSlide150.xml" ContentType="application/vnd.openxmlformats-officedocument.presentationml.notesSlide+xml"/>
  <Override PartName="/ppt/tags/tag118.xml" ContentType="application/vnd.openxmlformats-officedocument.presentationml.tags+xml"/>
  <Override PartName="/ppt/notesSlides/notesSlide151.xml" ContentType="application/vnd.openxmlformats-officedocument.presentationml.notesSlide+xml"/>
  <Override PartName="/ppt/tags/tag119.xml" ContentType="application/vnd.openxmlformats-officedocument.presentationml.tags+xml"/>
  <Override PartName="/ppt/notesSlides/notesSlide152.xml" ContentType="application/vnd.openxmlformats-officedocument.presentationml.notesSlide+xml"/>
  <Override PartName="/ppt/tags/tag120.xml" ContentType="application/vnd.openxmlformats-officedocument.presentationml.tags+xml"/>
  <Override PartName="/ppt/notesSlides/notesSlide153.xml" ContentType="application/vnd.openxmlformats-officedocument.presentationml.notesSlide+xml"/>
  <Override PartName="/ppt/tags/tag121.xml" ContentType="application/vnd.openxmlformats-officedocument.presentationml.tags+xml"/>
  <Override PartName="/ppt/notesSlides/notesSlide154.xml" ContentType="application/vnd.openxmlformats-officedocument.presentationml.notesSlide+xml"/>
  <Override PartName="/ppt/tags/tag122.xml" ContentType="application/vnd.openxmlformats-officedocument.presentationml.tags+xml"/>
  <Override PartName="/ppt/notesSlides/notesSlide155.xml" ContentType="application/vnd.openxmlformats-officedocument.presentationml.notesSlide+xml"/>
  <Override PartName="/ppt/tags/tag123.xml" ContentType="application/vnd.openxmlformats-officedocument.presentationml.tags+xml"/>
  <Override PartName="/ppt/notesSlides/notesSlide156.xml" ContentType="application/vnd.openxmlformats-officedocument.presentationml.notesSlide+xml"/>
  <Override PartName="/ppt/tags/tag124.xml" ContentType="application/vnd.openxmlformats-officedocument.presentationml.tags+xml"/>
  <Override PartName="/ppt/notesSlides/notesSlide157.xml" ContentType="application/vnd.openxmlformats-officedocument.presentationml.notesSlide+xml"/>
  <Override PartName="/ppt/tags/tag125.xml" ContentType="application/vnd.openxmlformats-officedocument.presentationml.tags+xml"/>
  <Override PartName="/ppt/notesSlides/notesSlide158.xml" ContentType="application/vnd.openxmlformats-officedocument.presentationml.notesSlide+xml"/>
  <Override PartName="/ppt/tags/tag126.xml" ContentType="application/vnd.openxmlformats-officedocument.presentationml.tags+xml"/>
  <Override PartName="/ppt/notesSlides/notesSlide159.xml" ContentType="application/vnd.openxmlformats-officedocument.presentationml.notesSlide+xml"/>
  <Override PartName="/ppt/tags/tag127.xml" ContentType="application/vnd.openxmlformats-officedocument.presentationml.tags+xml"/>
  <Override PartName="/ppt/notesSlides/notesSlide160.xml" ContentType="application/vnd.openxmlformats-officedocument.presentationml.notesSlide+xml"/>
  <Override PartName="/ppt/tags/tag128.xml" ContentType="application/vnd.openxmlformats-officedocument.presentationml.tags+xml"/>
  <Override PartName="/ppt/notesSlides/notesSlide161.xml" ContentType="application/vnd.openxmlformats-officedocument.presentationml.notesSlide+xml"/>
  <Override PartName="/ppt/tags/tag129.xml" ContentType="application/vnd.openxmlformats-officedocument.presentationml.tags+xml"/>
  <Override PartName="/ppt/notesSlides/notesSlide16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64"/>
  </p:notesMasterIdLst>
  <p:handoutMasterIdLst>
    <p:handoutMasterId r:id="rId165"/>
  </p:handoutMasterIdLst>
  <p:sldIdLst>
    <p:sldId id="386" r:id="rId2"/>
    <p:sldId id="814" r:id="rId3"/>
    <p:sldId id="1275" r:id="rId4"/>
    <p:sldId id="1274" r:id="rId5"/>
    <p:sldId id="1533" r:id="rId6"/>
    <p:sldId id="1534" r:id="rId7"/>
    <p:sldId id="1535" r:id="rId8"/>
    <p:sldId id="1536" r:id="rId9"/>
    <p:sldId id="1238" r:id="rId10"/>
    <p:sldId id="1537" r:id="rId11"/>
    <p:sldId id="1538" r:id="rId12"/>
    <p:sldId id="1540" r:id="rId13"/>
    <p:sldId id="1541" r:id="rId14"/>
    <p:sldId id="1542" r:id="rId15"/>
    <p:sldId id="1543" r:id="rId16"/>
    <p:sldId id="1544" r:id="rId17"/>
    <p:sldId id="1545" r:id="rId18"/>
    <p:sldId id="1546" r:id="rId19"/>
    <p:sldId id="1626" r:id="rId20"/>
    <p:sldId id="1548" r:id="rId21"/>
    <p:sldId id="1550" r:id="rId22"/>
    <p:sldId id="1551" r:id="rId23"/>
    <p:sldId id="1552" r:id="rId24"/>
    <p:sldId id="1553" r:id="rId25"/>
    <p:sldId id="1554" r:id="rId26"/>
    <p:sldId id="1563" r:id="rId27"/>
    <p:sldId id="1556" r:id="rId28"/>
    <p:sldId id="1557" r:id="rId29"/>
    <p:sldId id="1558" r:id="rId30"/>
    <p:sldId id="1559" r:id="rId31"/>
    <p:sldId id="1706" r:id="rId32"/>
    <p:sldId id="1560" r:id="rId33"/>
    <p:sldId id="1561" r:id="rId34"/>
    <p:sldId id="1562" r:id="rId35"/>
    <p:sldId id="1627" r:id="rId36"/>
    <p:sldId id="1564" r:id="rId37"/>
    <p:sldId id="1702" r:id="rId38"/>
    <p:sldId id="1565" r:id="rId39"/>
    <p:sldId id="1703" r:id="rId40"/>
    <p:sldId id="1566" r:id="rId41"/>
    <p:sldId id="1567" r:id="rId42"/>
    <p:sldId id="1568" r:id="rId43"/>
    <p:sldId id="1569" r:id="rId44"/>
    <p:sldId id="1628" r:id="rId45"/>
    <p:sldId id="1570" r:id="rId46"/>
    <p:sldId id="1571" r:id="rId47"/>
    <p:sldId id="1572" r:id="rId48"/>
    <p:sldId id="1573" r:id="rId49"/>
    <p:sldId id="1574" r:id="rId50"/>
    <p:sldId id="1629" r:id="rId51"/>
    <p:sldId id="1575" r:id="rId52"/>
    <p:sldId id="1576" r:id="rId53"/>
    <p:sldId id="1577" r:id="rId54"/>
    <p:sldId id="1578" r:id="rId55"/>
    <p:sldId id="1579" r:id="rId56"/>
    <p:sldId id="1580" r:id="rId57"/>
    <p:sldId id="1581" r:id="rId58"/>
    <p:sldId id="1582" r:id="rId59"/>
    <p:sldId id="1583" r:id="rId60"/>
    <p:sldId id="1630" r:id="rId61"/>
    <p:sldId id="1584" r:id="rId62"/>
    <p:sldId id="1591" r:id="rId63"/>
    <p:sldId id="1585" r:id="rId64"/>
    <p:sldId id="1631" r:id="rId65"/>
    <p:sldId id="1593" r:id="rId66"/>
    <p:sldId id="1592" r:id="rId67"/>
    <p:sldId id="1594" r:id="rId68"/>
    <p:sldId id="1596" r:id="rId69"/>
    <p:sldId id="1597" r:id="rId70"/>
    <p:sldId id="1598" r:id="rId71"/>
    <p:sldId id="1599" r:id="rId72"/>
    <p:sldId id="1600" r:id="rId73"/>
    <p:sldId id="1601" r:id="rId74"/>
    <p:sldId id="1603" r:id="rId75"/>
    <p:sldId id="1602" r:id="rId76"/>
    <p:sldId id="1604" r:id="rId77"/>
    <p:sldId id="1632" r:id="rId78"/>
    <p:sldId id="1605" r:id="rId79"/>
    <p:sldId id="1606" r:id="rId80"/>
    <p:sldId id="1607" r:id="rId81"/>
    <p:sldId id="1608" r:id="rId82"/>
    <p:sldId id="1609" r:id="rId83"/>
    <p:sldId id="1610" r:id="rId84"/>
    <p:sldId id="1611" r:id="rId85"/>
    <p:sldId id="1612" r:id="rId86"/>
    <p:sldId id="1613" r:id="rId87"/>
    <p:sldId id="1615" r:id="rId88"/>
    <p:sldId id="1614" r:id="rId89"/>
    <p:sldId id="1633" r:id="rId90"/>
    <p:sldId id="1616" r:id="rId91"/>
    <p:sldId id="1618" r:id="rId92"/>
    <p:sldId id="1619" r:id="rId93"/>
    <p:sldId id="1620" r:id="rId94"/>
    <p:sldId id="1637" r:id="rId95"/>
    <p:sldId id="1621" r:id="rId96"/>
    <p:sldId id="1634" r:id="rId97"/>
    <p:sldId id="1622" r:id="rId98"/>
    <p:sldId id="1638" r:id="rId99"/>
    <p:sldId id="1639" r:id="rId100"/>
    <p:sldId id="1640" r:id="rId101"/>
    <p:sldId id="1623" r:id="rId102"/>
    <p:sldId id="1635" r:id="rId103"/>
    <p:sldId id="1625" r:id="rId104"/>
    <p:sldId id="1636" r:id="rId105"/>
    <p:sldId id="1641" r:id="rId106"/>
    <p:sldId id="1644" r:id="rId107"/>
    <p:sldId id="1643" r:id="rId108"/>
    <p:sldId id="1645" r:id="rId109"/>
    <p:sldId id="1697" r:id="rId110"/>
    <p:sldId id="1646" r:id="rId111"/>
    <p:sldId id="1647" r:id="rId112"/>
    <p:sldId id="1648" r:id="rId113"/>
    <p:sldId id="1649" r:id="rId114"/>
    <p:sldId id="1650" r:id="rId115"/>
    <p:sldId id="1651" r:id="rId116"/>
    <p:sldId id="1652" r:id="rId117"/>
    <p:sldId id="1655" r:id="rId118"/>
    <p:sldId id="1661" r:id="rId119"/>
    <p:sldId id="1656" r:id="rId120"/>
    <p:sldId id="1658" r:id="rId121"/>
    <p:sldId id="1660" r:id="rId122"/>
    <p:sldId id="1659" r:id="rId123"/>
    <p:sldId id="1698" r:id="rId124"/>
    <p:sldId id="1662" r:id="rId125"/>
    <p:sldId id="1664" r:id="rId126"/>
    <p:sldId id="1665" r:id="rId127"/>
    <p:sldId id="1666" r:id="rId128"/>
    <p:sldId id="1667" r:id="rId129"/>
    <p:sldId id="1705" r:id="rId130"/>
    <p:sldId id="1671" r:id="rId131"/>
    <p:sldId id="1668" r:id="rId132"/>
    <p:sldId id="1669" r:id="rId133"/>
    <p:sldId id="1670" r:id="rId134"/>
    <p:sldId id="1672" r:id="rId135"/>
    <p:sldId id="1673" r:id="rId136"/>
    <p:sldId id="1674" r:id="rId137"/>
    <p:sldId id="1675" r:id="rId138"/>
    <p:sldId id="1676" r:id="rId139"/>
    <p:sldId id="1679" r:id="rId140"/>
    <p:sldId id="1678" r:id="rId141"/>
    <p:sldId id="1680" r:id="rId142"/>
    <p:sldId id="1681" r:id="rId143"/>
    <p:sldId id="1704" r:id="rId144"/>
    <p:sldId id="1682" r:id="rId145"/>
    <p:sldId id="1683" r:id="rId146"/>
    <p:sldId id="1685" r:id="rId147"/>
    <p:sldId id="1700" r:id="rId148"/>
    <p:sldId id="1699" r:id="rId149"/>
    <p:sldId id="1684" r:id="rId150"/>
    <p:sldId id="1686" r:id="rId151"/>
    <p:sldId id="1687" r:id="rId152"/>
    <p:sldId id="1688" r:id="rId153"/>
    <p:sldId id="1689" r:id="rId154"/>
    <p:sldId id="1690" r:id="rId155"/>
    <p:sldId id="1691" r:id="rId156"/>
    <p:sldId id="1701" r:id="rId157"/>
    <p:sldId id="1692" r:id="rId158"/>
    <p:sldId id="1693" r:id="rId159"/>
    <p:sldId id="1694" r:id="rId160"/>
    <p:sldId id="1695" r:id="rId161"/>
    <p:sldId id="1696" r:id="rId162"/>
    <p:sldId id="757" r:id="rId163"/>
  </p:sldIdLst>
  <p:sldSz cx="9144000" cy="6858000" type="screen4x3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sh Brake" initials="JB" lastIdx="25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clrMode="bw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1D40EF"/>
    <a:srgbClr val="32A6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893" autoAdjust="0"/>
    <p:restoredTop sz="90877" autoAdjust="0"/>
  </p:normalViewPr>
  <p:slideViewPr>
    <p:cSldViewPr>
      <p:cViewPr>
        <p:scale>
          <a:sx n="78" d="100"/>
          <a:sy n="78" d="100"/>
        </p:scale>
        <p:origin x="254" y="55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192" d="100"/>
          <a:sy n="192" d="100"/>
        </p:scale>
        <p:origin x="1520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tableStyles" Target="tableStyles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notesMaster" Target="notesMasters/notesMaster1.xml"/><Relationship Id="rId16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handoutMaster" Target="handoutMasters/handoutMaster1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1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image" Target="../media/image13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1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emf"/><Relationship Id="rId1" Type="http://schemas.openxmlformats.org/officeDocument/2006/relationships/image" Target="../media/image17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drawings/_rels/vmlDrawing16.v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image" Target="../media/image21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e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e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e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e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emf"/></Relationships>
</file>

<file path=ppt/drawings/_rels/vmlDrawing26.v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3.emf"/><Relationship Id="rId1" Type="http://schemas.openxmlformats.org/officeDocument/2006/relationships/image" Target="../media/image32.emf"/><Relationship Id="rId4" Type="http://schemas.openxmlformats.org/officeDocument/2006/relationships/image" Target="../media/image35.e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e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e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emf"/></Relationships>
</file>

<file path=ppt/drawings/_rels/vmlDrawing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emf"/></Relationships>
</file>

<file path=ppt/drawings/_rels/vmlDrawing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emf"/></Relationships>
</file>

<file path=ppt/drawings/_rels/vmlDrawing3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emf"/></Relationships>
</file>

<file path=ppt/drawings/_rels/vmlDrawing3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emf"/></Relationships>
</file>

<file path=ppt/drawings/_rels/vmlDrawing3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emf"/></Relationships>
</file>

<file path=ppt/drawings/_rels/vmlDrawing3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.emf"/></Relationships>
</file>

<file path=ppt/drawings/_rels/vmlDrawing3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.emf"/></Relationships>
</file>

<file path=ppt/drawings/_rels/vmlDrawing3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7.emf"/></Relationships>
</file>

<file path=ppt/drawings/_rels/vmlDrawing39.vml.rels><?xml version="1.0" encoding="UTF-8" standalone="yes"?>
<Relationships xmlns="http://schemas.openxmlformats.org/package/2006/relationships"><Relationship Id="rId2" Type="http://schemas.openxmlformats.org/officeDocument/2006/relationships/image" Target="../media/image49.emf"/><Relationship Id="rId1" Type="http://schemas.openxmlformats.org/officeDocument/2006/relationships/image" Target="../media/image48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40.vml.rels><?xml version="1.0" encoding="UTF-8" standalone="yes"?>
<Relationships xmlns="http://schemas.openxmlformats.org/package/2006/relationships"><Relationship Id="rId1" Type="http://schemas.openxmlformats.org/officeDocument/2006/relationships/image" Target="../media/image50.emf"/></Relationships>
</file>

<file path=ppt/drawings/_rels/vmlDrawing4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1.emf"/></Relationships>
</file>

<file path=ppt/drawings/_rels/vmlDrawing42.vml.rels><?xml version="1.0" encoding="UTF-8" standalone="yes"?>
<Relationships xmlns="http://schemas.openxmlformats.org/package/2006/relationships"><Relationship Id="rId2" Type="http://schemas.openxmlformats.org/officeDocument/2006/relationships/image" Target="../media/image53.emf"/><Relationship Id="rId1" Type="http://schemas.openxmlformats.org/officeDocument/2006/relationships/image" Target="../media/image52.emf"/></Relationships>
</file>

<file path=ppt/drawings/_rels/vmlDrawing43.vml.rels><?xml version="1.0" encoding="UTF-8" standalone="yes"?>
<Relationships xmlns="http://schemas.openxmlformats.org/package/2006/relationships"><Relationship Id="rId2" Type="http://schemas.openxmlformats.org/officeDocument/2006/relationships/image" Target="../media/image55.emf"/><Relationship Id="rId1" Type="http://schemas.openxmlformats.org/officeDocument/2006/relationships/image" Target="../media/image54.emf"/></Relationships>
</file>

<file path=ppt/drawings/_rels/vmlDrawing44.vml.rels><?xml version="1.0" encoding="UTF-8" standalone="yes"?>
<Relationships xmlns="http://schemas.openxmlformats.org/package/2006/relationships"><Relationship Id="rId2" Type="http://schemas.openxmlformats.org/officeDocument/2006/relationships/image" Target="../media/image57.emf"/><Relationship Id="rId1" Type="http://schemas.openxmlformats.org/officeDocument/2006/relationships/image" Target="../media/image56.emf"/></Relationships>
</file>

<file path=ppt/drawings/_rels/vmlDrawing4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8.emf"/></Relationships>
</file>

<file path=ppt/drawings/_rels/vmlDrawing46.vml.rels><?xml version="1.0" encoding="UTF-8" standalone="yes"?>
<Relationships xmlns="http://schemas.openxmlformats.org/package/2006/relationships"><Relationship Id="rId2" Type="http://schemas.openxmlformats.org/officeDocument/2006/relationships/image" Target="../media/image60.emf"/><Relationship Id="rId1" Type="http://schemas.openxmlformats.org/officeDocument/2006/relationships/image" Target="../media/image59.emf"/></Relationships>
</file>

<file path=ppt/drawings/_rels/vmlDrawing47.vml.rels><?xml version="1.0" encoding="UTF-8" standalone="yes"?>
<Relationships xmlns="http://schemas.openxmlformats.org/package/2006/relationships"><Relationship Id="rId1" Type="http://schemas.openxmlformats.org/officeDocument/2006/relationships/image" Target="../media/image61.emf"/></Relationships>
</file>

<file path=ppt/drawings/_rels/vmlDrawing48.vml.rels><?xml version="1.0" encoding="UTF-8" standalone="yes"?>
<Relationships xmlns="http://schemas.openxmlformats.org/package/2006/relationships"><Relationship Id="rId2" Type="http://schemas.openxmlformats.org/officeDocument/2006/relationships/image" Target="../media/image63.emf"/><Relationship Id="rId1" Type="http://schemas.openxmlformats.org/officeDocument/2006/relationships/image" Target="../media/image62.emf"/></Relationships>
</file>

<file path=ppt/drawings/_rels/vmlDrawing49.vml.rels><?xml version="1.0" encoding="UTF-8" standalone="yes"?>
<Relationships xmlns="http://schemas.openxmlformats.org/package/2006/relationships"><Relationship Id="rId2" Type="http://schemas.openxmlformats.org/officeDocument/2006/relationships/image" Target="../media/image65.emf"/><Relationship Id="rId1" Type="http://schemas.openxmlformats.org/officeDocument/2006/relationships/image" Target="../media/image64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50.vml.rels><?xml version="1.0" encoding="UTF-8" standalone="yes"?>
<Relationships xmlns="http://schemas.openxmlformats.org/package/2006/relationships"><Relationship Id="rId1" Type="http://schemas.openxmlformats.org/officeDocument/2006/relationships/image" Target="../media/image66.emf"/></Relationships>
</file>

<file path=ppt/drawings/_rels/vmlDrawing5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8.emf"/></Relationships>
</file>

<file path=ppt/drawings/_rels/vmlDrawing52.vml.rels><?xml version="1.0" encoding="UTF-8" standalone="yes"?>
<Relationships xmlns="http://schemas.openxmlformats.org/package/2006/relationships"><Relationship Id="rId2" Type="http://schemas.openxmlformats.org/officeDocument/2006/relationships/image" Target="../media/image70.emf"/><Relationship Id="rId1" Type="http://schemas.openxmlformats.org/officeDocument/2006/relationships/image" Target="../media/image69.emf"/></Relationships>
</file>

<file path=ppt/drawings/_rels/vmlDrawing53.vml.rels><?xml version="1.0" encoding="UTF-8" standalone="yes"?>
<Relationships xmlns="http://schemas.openxmlformats.org/package/2006/relationships"><Relationship Id="rId1" Type="http://schemas.openxmlformats.org/officeDocument/2006/relationships/image" Target="../media/image71.emf"/></Relationships>
</file>

<file path=ppt/drawings/_rels/vmlDrawing54.vml.rels><?xml version="1.0" encoding="UTF-8" standalone="yes"?>
<Relationships xmlns="http://schemas.openxmlformats.org/package/2006/relationships"><Relationship Id="rId2" Type="http://schemas.openxmlformats.org/officeDocument/2006/relationships/image" Target="../media/image73.emf"/><Relationship Id="rId1" Type="http://schemas.openxmlformats.org/officeDocument/2006/relationships/image" Target="../media/image72.emf"/></Relationships>
</file>

<file path=ppt/drawings/_rels/vmlDrawing55.vml.rels><?xml version="1.0" encoding="UTF-8" standalone="yes"?>
<Relationships xmlns="http://schemas.openxmlformats.org/package/2006/relationships"><Relationship Id="rId1" Type="http://schemas.openxmlformats.org/officeDocument/2006/relationships/image" Target="../media/image74.emf"/></Relationships>
</file>

<file path=ppt/drawings/_rels/vmlDrawing56.vml.rels><?xml version="1.0" encoding="UTF-8" standalone="yes"?>
<Relationships xmlns="http://schemas.openxmlformats.org/package/2006/relationships"><Relationship Id="rId2" Type="http://schemas.openxmlformats.org/officeDocument/2006/relationships/image" Target="../media/image76.emf"/><Relationship Id="rId1" Type="http://schemas.openxmlformats.org/officeDocument/2006/relationships/image" Target="../media/image75.emf"/></Relationships>
</file>

<file path=ppt/drawings/_rels/vmlDrawing57.vml.rels><?xml version="1.0" encoding="UTF-8" standalone="yes"?>
<Relationships xmlns="http://schemas.openxmlformats.org/package/2006/relationships"><Relationship Id="rId2" Type="http://schemas.openxmlformats.org/officeDocument/2006/relationships/image" Target="../media/image78.emf"/><Relationship Id="rId1" Type="http://schemas.openxmlformats.org/officeDocument/2006/relationships/image" Target="../media/image77.emf"/></Relationships>
</file>

<file path=ppt/drawings/_rels/vmlDrawing58.vml.rels><?xml version="1.0" encoding="UTF-8" standalone="yes"?>
<Relationships xmlns="http://schemas.openxmlformats.org/package/2006/relationships"><Relationship Id="rId2" Type="http://schemas.openxmlformats.org/officeDocument/2006/relationships/image" Target="../media/image80.emf"/><Relationship Id="rId1" Type="http://schemas.openxmlformats.org/officeDocument/2006/relationships/image" Target="../media/image79.emf"/></Relationships>
</file>

<file path=ppt/drawings/_rels/vmlDrawing59.vml.rels><?xml version="1.0" encoding="UTF-8" standalone="yes"?>
<Relationships xmlns="http://schemas.openxmlformats.org/package/2006/relationships"><Relationship Id="rId1" Type="http://schemas.openxmlformats.org/officeDocument/2006/relationships/image" Target="../media/image81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60.vml.rels><?xml version="1.0" encoding="UTF-8" standalone="yes"?>
<Relationships xmlns="http://schemas.openxmlformats.org/package/2006/relationships"><Relationship Id="rId2" Type="http://schemas.openxmlformats.org/officeDocument/2006/relationships/image" Target="../media/image83.emf"/><Relationship Id="rId1" Type="http://schemas.openxmlformats.org/officeDocument/2006/relationships/image" Target="../media/image82.emf"/></Relationships>
</file>

<file path=ppt/drawings/_rels/vmlDrawing6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4.emf"/></Relationships>
</file>

<file path=ppt/drawings/_rels/vmlDrawing62.vml.rels><?xml version="1.0" encoding="UTF-8" standalone="yes"?>
<Relationships xmlns="http://schemas.openxmlformats.org/package/2006/relationships"><Relationship Id="rId2" Type="http://schemas.openxmlformats.org/officeDocument/2006/relationships/image" Target="../media/image86.emf"/><Relationship Id="rId1" Type="http://schemas.openxmlformats.org/officeDocument/2006/relationships/image" Target="../media/image85.emf"/></Relationships>
</file>

<file path=ppt/drawings/_rels/vmlDrawing63.vml.rels><?xml version="1.0" encoding="UTF-8" standalone="yes"?>
<Relationships xmlns="http://schemas.openxmlformats.org/package/2006/relationships"><Relationship Id="rId1" Type="http://schemas.openxmlformats.org/officeDocument/2006/relationships/image" Target="../media/image87.emf"/></Relationships>
</file>

<file path=ppt/drawings/_rels/vmlDrawing64.vml.rels><?xml version="1.0" encoding="UTF-8" standalone="yes"?>
<Relationships xmlns="http://schemas.openxmlformats.org/package/2006/relationships"><Relationship Id="rId2" Type="http://schemas.openxmlformats.org/officeDocument/2006/relationships/image" Target="../media/image89.emf"/><Relationship Id="rId1" Type="http://schemas.openxmlformats.org/officeDocument/2006/relationships/image" Target="../media/image88.emf"/></Relationships>
</file>

<file path=ppt/drawings/_rels/vmlDrawing65.vml.rels><?xml version="1.0" encoding="UTF-8" standalone="yes"?>
<Relationships xmlns="http://schemas.openxmlformats.org/package/2006/relationships"><Relationship Id="rId2" Type="http://schemas.openxmlformats.org/officeDocument/2006/relationships/image" Target="../media/image90.emf"/><Relationship Id="rId1" Type="http://schemas.openxmlformats.org/officeDocument/2006/relationships/image" Target="../media/image87.emf"/></Relationships>
</file>

<file path=ppt/drawings/_rels/vmlDrawing66.vml.rels><?xml version="1.0" encoding="UTF-8" standalone="yes"?>
<Relationships xmlns="http://schemas.openxmlformats.org/package/2006/relationships"><Relationship Id="rId2" Type="http://schemas.openxmlformats.org/officeDocument/2006/relationships/image" Target="../media/image92.emf"/><Relationship Id="rId1" Type="http://schemas.openxmlformats.org/officeDocument/2006/relationships/image" Target="../media/image91.emf"/></Relationships>
</file>

<file path=ppt/drawings/_rels/vmlDrawing67.vml.rels><?xml version="1.0" encoding="UTF-8" standalone="yes"?>
<Relationships xmlns="http://schemas.openxmlformats.org/package/2006/relationships"><Relationship Id="rId1" Type="http://schemas.openxmlformats.org/officeDocument/2006/relationships/image" Target="../media/image93.emf"/></Relationships>
</file>

<file path=ppt/drawings/_rels/vmlDrawing68.vml.rels><?xml version="1.0" encoding="UTF-8" standalone="yes"?>
<Relationships xmlns="http://schemas.openxmlformats.org/package/2006/relationships"><Relationship Id="rId1" Type="http://schemas.openxmlformats.org/officeDocument/2006/relationships/image" Target="../media/image94.emf"/></Relationships>
</file>

<file path=ppt/drawings/_rels/vmlDrawing69.vml.rels><?xml version="1.0" encoding="UTF-8" standalone="yes"?>
<Relationships xmlns="http://schemas.openxmlformats.org/package/2006/relationships"><Relationship Id="rId1" Type="http://schemas.openxmlformats.org/officeDocument/2006/relationships/image" Target="../media/image95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70.vml.rels><?xml version="1.0" encoding="UTF-8" standalone="yes"?>
<Relationships xmlns="http://schemas.openxmlformats.org/package/2006/relationships"><Relationship Id="rId1" Type="http://schemas.openxmlformats.org/officeDocument/2006/relationships/image" Target="../media/image96.emf"/></Relationships>
</file>

<file path=ppt/drawings/_rels/vmlDrawing7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7.emf"/></Relationships>
</file>

<file path=ppt/drawings/_rels/vmlDrawing72.vml.rels><?xml version="1.0" encoding="UTF-8" standalone="yes"?>
<Relationships xmlns="http://schemas.openxmlformats.org/package/2006/relationships"><Relationship Id="rId1" Type="http://schemas.openxmlformats.org/officeDocument/2006/relationships/image" Target="../media/image98.emf"/></Relationships>
</file>

<file path=ppt/drawings/_rels/vmlDrawing73.vml.rels><?xml version="1.0" encoding="UTF-8" standalone="yes"?>
<Relationships xmlns="http://schemas.openxmlformats.org/package/2006/relationships"><Relationship Id="rId1" Type="http://schemas.openxmlformats.org/officeDocument/2006/relationships/image" Target="../media/image99.emf"/></Relationships>
</file>

<file path=ppt/drawings/_rels/vmlDrawing7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0.emf"/></Relationships>
</file>

<file path=ppt/drawings/_rels/vmlDrawing7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1.emf"/></Relationships>
</file>

<file path=ppt/drawings/_rels/vmlDrawing7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1.emf"/></Relationships>
</file>

<file path=ppt/drawings/_rels/vmlDrawing7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2.emf"/></Relationships>
</file>

<file path=ppt/drawings/_rels/vmlDrawing7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3.emf"/></Relationships>
</file>

<file path=ppt/drawings/_rels/vmlDrawing7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4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8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5.emf"/></Relationships>
</file>

<file path=ppt/drawings/_rels/vmlDrawing8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6.emf"/></Relationships>
</file>

<file path=ppt/drawings/_rels/vmlDrawing8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7.emf"/></Relationships>
</file>

<file path=ppt/drawings/_rels/vmlDrawing8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8.emf"/></Relationships>
</file>

<file path=ppt/drawings/_rels/vmlDrawing8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9.emf"/></Relationships>
</file>

<file path=ppt/drawings/_rels/vmlDrawing8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0.emf"/></Relationships>
</file>

<file path=ppt/drawings/_rels/vmlDrawing8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2.emf"/></Relationships>
</file>

<file path=ppt/drawings/_rels/vmlDrawing8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3.emf"/></Relationships>
</file>

<file path=ppt/drawings/_rels/vmlDrawing8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4.emf"/></Relationships>
</file>

<file path=ppt/drawings/_rels/vmlDrawing8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5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9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6.emf"/></Relationships>
</file>

<file path=ppt/drawings/_rels/vmlDrawing9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7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358DC7-2DB0-F743-B206-666BD2CB356D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EB4F19-52D0-CA4D-A6ED-ADA89533F6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4364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BD5E47-F045-4C01-A154-66E3997AD169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3EC52C-64D1-4EF5-AC14-14AF6A3FC3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8102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3EC52C-64D1-4EF5-AC14-14AF6A3FC30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9068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10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546455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100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964809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101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964707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3EC52C-64D1-4EF5-AC14-14AF6A3FC30C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461325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103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942472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104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34303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105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092451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106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227481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107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295037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108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695674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3EC52C-64D1-4EF5-AC14-14AF6A3FC30C}" type="slidenum">
              <a:rPr lang="en-US" smtClean="0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4244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11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846518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110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146881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111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805776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112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536851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113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144115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114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6138060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115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8453862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116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036156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117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927943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118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586907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119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7026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12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762480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120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913608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121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089668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122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534823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3EC52C-64D1-4EF5-AC14-14AF6A3FC30C}" type="slidenum">
              <a:rPr lang="en-US" smtClean="0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775184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124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895393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125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166955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126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1327468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127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762684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128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451122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129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7470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13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24175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3EC52C-64D1-4EF5-AC14-14AF6A3FC30C}" type="slidenum">
              <a:rPr lang="en-US" smtClean="0"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932792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131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489079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132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772738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133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653938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134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283820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135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313266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136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983397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3EC52C-64D1-4EF5-AC14-14AF6A3FC30C}" type="slidenum">
              <a:rPr lang="en-US" smtClean="0"/>
              <a:t>137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075879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138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194676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139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2982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14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603445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140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066665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141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062935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142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963373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143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857722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144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781981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145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564526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146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213764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3EC52C-64D1-4EF5-AC14-14AF6A3FC30C}" type="slidenum">
              <a:rPr lang="en-US" smtClean="0"/>
              <a:t>147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983254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148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078823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149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9045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15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998145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150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05901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151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78288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152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776994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153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494560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154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38587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155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903315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3EC52C-64D1-4EF5-AC14-14AF6A3FC30C}" type="slidenum">
              <a:rPr lang="en-US" smtClean="0"/>
              <a:t>156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844852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157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468338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158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675769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159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3145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16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580576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160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218537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161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49478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09316B91-6EC7-44FA-904A-DEB4C956EB6A}" type="slidenum">
              <a:rPr lang="en-US" sz="1200">
                <a:latin typeface="Times New Roman" pitchFamily="18" charset="0"/>
              </a:rPr>
              <a:pPr eaLnBrk="1" hangingPunct="1"/>
              <a:t>162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2252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28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0336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17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2757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18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78147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3EC52C-64D1-4EF5-AC14-14AF6A3FC30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0273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2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20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26144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21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57010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22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21491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23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93043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24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36471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25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2736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3EC52C-64D1-4EF5-AC14-14AF6A3FC30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42307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27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74700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28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65474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29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5200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3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08613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30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40162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31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80711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32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96319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33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66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34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33778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3EC52C-64D1-4EF5-AC14-14AF6A3FC30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60607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36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70523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37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7673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38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89308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39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7793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4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59572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40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06618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41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12726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42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7580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43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6709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3EC52C-64D1-4EF5-AC14-14AF6A3FC30C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55413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45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01702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46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48159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47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29376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48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09320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49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96634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5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69906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3EC52C-64D1-4EF5-AC14-14AF6A3FC30C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83891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51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07191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52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28547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53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14081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54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74290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55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92152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56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80189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57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3125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58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81539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59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94513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6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35608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3EC52C-64D1-4EF5-AC14-14AF6A3FC30C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71210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61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49329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62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81872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63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9558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3EC52C-64D1-4EF5-AC14-14AF6A3FC30C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897869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65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763494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66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773679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67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974500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68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790343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69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8142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7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311148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70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248517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71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49766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72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987249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73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963260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74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978377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75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517836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76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026019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3EC52C-64D1-4EF5-AC14-14AF6A3FC30C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897109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78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964675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79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2940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8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836117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80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015286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81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580818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82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870606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83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535206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84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144257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85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881100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86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45412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87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244172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88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731225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3EC52C-64D1-4EF5-AC14-14AF6A3FC30C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389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3EC52C-64D1-4EF5-AC14-14AF6A3FC30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218509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90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22422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91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633427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92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4671486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93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9515494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94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182028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95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624291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3EC52C-64D1-4EF5-AC14-14AF6A3FC30C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66843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97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519642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98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416279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99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3205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38B95755-7905-5D42-BBB8-DA95748EB582}"/>
              </a:ext>
            </a:extLst>
          </p:cNvPr>
          <p:cNvSpPr/>
          <p:nvPr userDrawn="1"/>
        </p:nvSpPr>
        <p:spPr>
          <a:xfrm>
            <a:off x="154744" y="126608"/>
            <a:ext cx="8820443" cy="6594867"/>
          </a:xfrm>
          <a:prstGeom prst="roundRect">
            <a:avLst/>
          </a:prstGeom>
          <a:solidFill>
            <a:srgbClr val="EEAA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1393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D7609159-D48E-F349-B256-DB7D17048C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181686"/>
            <a:ext cx="7886700" cy="499527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97B5FEFB-3CBA-0746-B65C-AC24D8B74D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3ACCF0AD-1768-4647-8DA0-B0101BAFB7A9}"/>
              </a:ext>
            </a:extLst>
          </p:cNvPr>
          <p:cNvSpPr/>
          <p:nvPr userDrawn="1"/>
        </p:nvSpPr>
        <p:spPr>
          <a:xfrm>
            <a:off x="166255" y="6356354"/>
            <a:ext cx="8811489" cy="337610"/>
          </a:xfrm>
          <a:prstGeom prst="roundRect">
            <a:avLst/>
          </a:prstGeom>
          <a:solidFill>
            <a:srgbClr val="EEA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3943E0AD-46FE-A640-B37A-D239E4671D92}"/>
              </a:ext>
            </a:extLst>
          </p:cNvPr>
          <p:cNvSpPr/>
          <p:nvPr userDrawn="1"/>
        </p:nvSpPr>
        <p:spPr>
          <a:xfrm>
            <a:off x="166255" y="148248"/>
            <a:ext cx="8811490" cy="689952"/>
          </a:xfrm>
          <a:prstGeom prst="roundRect">
            <a:avLst/>
          </a:prstGeom>
          <a:solidFill>
            <a:srgbClr val="EEA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14" name="Slide Number Placeholder 1">
            <a:extLst>
              <a:ext uri="{FF2B5EF4-FFF2-40B4-BE49-F238E27FC236}">
                <a16:creationId xmlns:a16="http://schemas.microsoft.com/office/drawing/2014/main" id="{7E3C682F-29F2-4FB8-9CC4-2ADC3CADB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47650" y="6324600"/>
            <a:ext cx="749300" cy="352425"/>
          </a:xfrm>
          <a:prstGeom prst="rect">
            <a:avLst/>
          </a:prstGeom>
        </p:spPr>
        <p:txBody>
          <a:bodyPr/>
          <a:lstStyle/>
          <a:p>
            <a:fld id="{E49FDE98-FD47-6140-A9A6-6873DAAB1D3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AA4915-1EEF-4637-B83B-E99CB39AA1C3}"/>
              </a:ext>
            </a:extLst>
          </p:cNvPr>
          <p:cNvSpPr txBox="1"/>
          <p:nvPr userDrawn="1"/>
        </p:nvSpPr>
        <p:spPr>
          <a:xfrm>
            <a:off x="895351" y="6369051"/>
            <a:ext cx="405764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i="0" dirty="0">
                <a:latin typeface="Arial Black" panose="020B0604020202020204" pitchFamily="34" charset="0"/>
                <a:cs typeface="Arial Black" panose="020B0604020202020204" pitchFamily="34" charset="0"/>
              </a:rPr>
              <a:t>Digital Design &amp; Computer Architecture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7677C7-83A2-407B-B998-7EB1394E6E78}"/>
              </a:ext>
            </a:extLst>
          </p:cNvPr>
          <p:cNvSpPr txBox="1"/>
          <p:nvPr userDrawn="1"/>
        </p:nvSpPr>
        <p:spPr>
          <a:xfrm>
            <a:off x="5004954" y="6369050"/>
            <a:ext cx="269124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350" b="1" i="0" dirty="0">
                <a:latin typeface="Arial Black" panose="020B0604020202020204" pitchFamily="34" charset="0"/>
                <a:cs typeface="Arial Black" panose="020B0604020202020204" pitchFamily="34" charset="0"/>
              </a:rPr>
              <a:t>Microarchitecture</a:t>
            </a:r>
          </a:p>
        </p:txBody>
      </p:sp>
    </p:spTree>
    <p:extLst>
      <p:ext uri="{BB962C8B-B14F-4D97-AF65-F5344CB8AC3E}">
        <p14:creationId xmlns:p14="http://schemas.microsoft.com/office/powerpoint/2010/main" val="20443080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33500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tags" Target="../tags/tag75.xml"/><Relationship Id="rId2" Type="http://schemas.openxmlformats.org/officeDocument/2006/relationships/tags" Target="../tags/tag74.xml"/><Relationship Id="rId1" Type="http://schemas.openxmlformats.org/officeDocument/2006/relationships/tags" Target="../tags/tag73.xml"/><Relationship Id="rId5" Type="http://schemas.openxmlformats.org/officeDocument/2006/relationships/notesSlide" Target="../notesSlides/notesSlide100.xml"/><Relationship Id="rId4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6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7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8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8.vml"/><Relationship Id="rId5" Type="http://schemas.openxmlformats.org/officeDocument/2006/relationships/image" Target="../media/image94.emf"/><Relationship Id="rId4" Type="http://schemas.openxmlformats.org/officeDocument/2006/relationships/package" Target="../embeddings/Microsoft_Visio_Drawing79.vsdx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9.vml"/><Relationship Id="rId5" Type="http://schemas.openxmlformats.org/officeDocument/2006/relationships/image" Target="../media/image95.emf"/><Relationship Id="rId4" Type="http://schemas.openxmlformats.org/officeDocument/2006/relationships/package" Target="../embeddings/Microsoft_Visio_Drawing80.vsdx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9.xml"/><Relationship Id="rId1" Type="http://schemas.openxmlformats.org/officeDocument/2006/relationships/vmlDrawing" Target="../drawings/vmlDrawing70.vml"/><Relationship Id="rId6" Type="http://schemas.openxmlformats.org/officeDocument/2006/relationships/image" Target="../media/image96.emf"/><Relationship Id="rId5" Type="http://schemas.openxmlformats.org/officeDocument/2006/relationships/package" Target="../embeddings/Microsoft_Visio_Drawing81.vsdx"/><Relationship Id="rId4" Type="http://schemas.openxmlformats.org/officeDocument/2006/relationships/notesSlide" Target="../notesSlides/notesSlide106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0.xml"/><Relationship Id="rId1" Type="http://schemas.openxmlformats.org/officeDocument/2006/relationships/vmlDrawing" Target="../drawings/vmlDrawing71.vml"/><Relationship Id="rId6" Type="http://schemas.openxmlformats.org/officeDocument/2006/relationships/image" Target="../media/image97.emf"/><Relationship Id="rId5" Type="http://schemas.openxmlformats.org/officeDocument/2006/relationships/package" Target="../embeddings/Microsoft_Visio_Drawing82.vsdx"/><Relationship Id="rId4" Type="http://schemas.openxmlformats.org/officeDocument/2006/relationships/notesSlide" Target="../notesSlides/notesSlide107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1.xml"/><Relationship Id="rId1" Type="http://schemas.openxmlformats.org/officeDocument/2006/relationships/vmlDrawing" Target="../drawings/vmlDrawing72.vml"/><Relationship Id="rId6" Type="http://schemas.openxmlformats.org/officeDocument/2006/relationships/image" Target="../media/image98.emf"/><Relationship Id="rId5" Type="http://schemas.openxmlformats.org/officeDocument/2006/relationships/package" Target="../embeddings/Microsoft_Visio_Drawing83.vsdx"/><Relationship Id="rId4" Type="http://schemas.openxmlformats.org/officeDocument/2006/relationships/notesSlide" Target="../notesSlides/notesSlide108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9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1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4.emf"/><Relationship Id="rId5" Type="http://schemas.openxmlformats.org/officeDocument/2006/relationships/package" Target="../embeddings/Microsoft_Visio_Drawing1.vsdx"/><Relationship Id="rId4" Type="http://schemas.openxmlformats.org/officeDocument/2006/relationships/notesSlide" Target="../notesSlides/notesSlide11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3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3.vml"/><Relationship Id="rId5" Type="http://schemas.openxmlformats.org/officeDocument/2006/relationships/image" Target="../media/image99.emf"/><Relationship Id="rId4" Type="http://schemas.openxmlformats.org/officeDocument/2006/relationships/package" Target="../embeddings/Microsoft_Visio_Drawing84.vsdx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4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5.xml"/><Relationship Id="rId1" Type="http://schemas.openxmlformats.org/officeDocument/2006/relationships/vmlDrawing" Target="../drawings/vmlDrawing74.vml"/><Relationship Id="rId6" Type="http://schemas.openxmlformats.org/officeDocument/2006/relationships/image" Target="../media/image100.emf"/><Relationship Id="rId5" Type="http://schemas.openxmlformats.org/officeDocument/2006/relationships/package" Target="../embeddings/Microsoft_Visio_Drawing85.vsdx"/><Relationship Id="rId4" Type="http://schemas.openxmlformats.org/officeDocument/2006/relationships/notesSlide" Target="../notesSlides/notesSlide113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6.xml"/><Relationship Id="rId1" Type="http://schemas.openxmlformats.org/officeDocument/2006/relationships/vmlDrawing" Target="../drawings/vmlDrawing75.vml"/><Relationship Id="rId6" Type="http://schemas.openxmlformats.org/officeDocument/2006/relationships/image" Target="../media/image101.emf"/><Relationship Id="rId5" Type="http://schemas.openxmlformats.org/officeDocument/2006/relationships/package" Target="../embeddings/Microsoft_Visio_Drawing86.vsdx"/><Relationship Id="rId4" Type="http://schemas.openxmlformats.org/officeDocument/2006/relationships/notesSlide" Target="../notesSlides/notesSlide114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7.xml"/><Relationship Id="rId1" Type="http://schemas.openxmlformats.org/officeDocument/2006/relationships/vmlDrawing" Target="../drawings/vmlDrawing76.vml"/><Relationship Id="rId6" Type="http://schemas.openxmlformats.org/officeDocument/2006/relationships/image" Target="../media/image101.emf"/><Relationship Id="rId5" Type="http://schemas.openxmlformats.org/officeDocument/2006/relationships/package" Target="../embeddings/Microsoft_Visio_Drawing87.vsdx"/><Relationship Id="rId4" Type="http://schemas.openxmlformats.org/officeDocument/2006/relationships/notesSlide" Target="../notesSlides/notesSlide115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7.vml"/><Relationship Id="rId5" Type="http://schemas.openxmlformats.org/officeDocument/2006/relationships/image" Target="../media/image102.emf"/><Relationship Id="rId4" Type="http://schemas.openxmlformats.org/officeDocument/2006/relationships/package" Target="../embeddings/Microsoft_Visio_Drawing88.vsdx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9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8.vml"/><Relationship Id="rId5" Type="http://schemas.openxmlformats.org/officeDocument/2006/relationships/image" Target="../media/image103.emf"/><Relationship Id="rId4" Type="http://schemas.openxmlformats.org/officeDocument/2006/relationships/package" Target="../embeddings/Microsoft_Visio_Drawing89.vsdx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5.emf"/><Relationship Id="rId5" Type="http://schemas.openxmlformats.org/officeDocument/2006/relationships/oleObject" Target="../embeddings/oleObject1.bin"/><Relationship Id="rId4" Type="http://schemas.openxmlformats.org/officeDocument/2006/relationships/notesSlide" Target="../notesSlides/notesSlide1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0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9.vml"/><Relationship Id="rId5" Type="http://schemas.openxmlformats.org/officeDocument/2006/relationships/image" Target="../media/image104.emf"/><Relationship Id="rId4" Type="http://schemas.openxmlformats.org/officeDocument/2006/relationships/package" Target="../embeddings/Microsoft_Visio_Drawing90.vsdx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8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0.vml"/><Relationship Id="rId5" Type="http://schemas.openxmlformats.org/officeDocument/2006/relationships/image" Target="../media/image105.emf"/><Relationship Id="rId4" Type="http://schemas.openxmlformats.org/officeDocument/2006/relationships/package" Target="../embeddings/Microsoft_Visio_Drawing91.vsdx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9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0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91.xml"/><Relationship Id="rId1" Type="http://schemas.openxmlformats.org/officeDocument/2006/relationships/vmlDrawing" Target="../drawings/vmlDrawing81.vml"/><Relationship Id="rId6" Type="http://schemas.openxmlformats.org/officeDocument/2006/relationships/image" Target="../media/image106.emf"/><Relationship Id="rId5" Type="http://schemas.openxmlformats.org/officeDocument/2006/relationships/package" Target="../embeddings/Microsoft_Visio_Drawing92.vsdx"/><Relationship Id="rId4" Type="http://schemas.openxmlformats.org/officeDocument/2006/relationships/notesSlide" Target="../notesSlides/notesSlide125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2.vml"/><Relationship Id="rId5" Type="http://schemas.openxmlformats.org/officeDocument/2006/relationships/image" Target="../media/image107.emf"/><Relationship Id="rId4" Type="http://schemas.openxmlformats.org/officeDocument/2006/relationships/package" Target="../embeddings/Microsoft_Visio_Drawing93.vsdx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3.vml"/><Relationship Id="rId5" Type="http://schemas.openxmlformats.org/officeDocument/2006/relationships/image" Target="../media/image108.emf"/><Relationship Id="rId4" Type="http://schemas.openxmlformats.org/officeDocument/2006/relationships/package" Target="../embeddings/Microsoft_Visio_Drawing94.vsdx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3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6.emf"/><Relationship Id="rId5" Type="http://schemas.openxmlformats.org/officeDocument/2006/relationships/package" Target="../embeddings/Microsoft_Visio_Drawing2.vsdx"/><Relationship Id="rId4" Type="http://schemas.openxmlformats.org/officeDocument/2006/relationships/notesSlide" Target="../notesSlides/notesSlide13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0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94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5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6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4.vml"/><Relationship Id="rId5" Type="http://schemas.openxmlformats.org/officeDocument/2006/relationships/image" Target="../media/image109.emf"/><Relationship Id="rId4" Type="http://schemas.openxmlformats.org/officeDocument/2006/relationships/package" Target="../embeddings/Microsoft_Visio_Drawing95.vsdx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tags" Target="../tags/tag99.xml"/><Relationship Id="rId2" Type="http://schemas.openxmlformats.org/officeDocument/2006/relationships/tags" Target="../tags/tag98.xml"/><Relationship Id="rId1" Type="http://schemas.openxmlformats.org/officeDocument/2006/relationships/tags" Target="../tags/tag97.xml"/><Relationship Id="rId5" Type="http://schemas.openxmlformats.org/officeDocument/2006/relationships/notesSlide" Target="../notesSlides/notesSlide134.xml"/><Relationship Id="rId4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0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1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7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02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3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04.xml"/><Relationship Id="rId1" Type="http://schemas.openxmlformats.org/officeDocument/2006/relationships/vmlDrawing" Target="../drawings/vmlDrawing85.vml"/><Relationship Id="rId6" Type="http://schemas.openxmlformats.org/officeDocument/2006/relationships/image" Target="../media/image110.emf"/><Relationship Id="rId5" Type="http://schemas.openxmlformats.org/officeDocument/2006/relationships/package" Target="../embeddings/Microsoft_Visio_Drawing96.vsdx"/><Relationship Id="rId4" Type="http://schemas.openxmlformats.org/officeDocument/2006/relationships/notesSlide" Target="../notesSlides/notesSlide13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4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7.emf"/><Relationship Id="rId5" Type="http://schemas.openxmlformats.org/officeDocument/2006/relationships/package" Target="../embeddings/Microsoft_Visio_Drawing3.vsdx"/><Relationship Id="rId4" Type="http://schemas.openxmlformats.org/officeDocument/2006/relationships/notesSlide" Target="../notesSlides/notesSlide14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5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6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7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8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9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11.xml"/><Relationship Id="rId1" Type="http://schemas.openxmlformats.org/officeDocument/2006/relationships/tags" Target="../tags/tag110.xml"/><Relationship Id="rId4" Type="http://schemas.openxmlformats.org/officeDocument/2006/relationships/notesSlide" Target="../notesSlides/notesSlide145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13.xml"/><Relationship Id="rId1" Type="http://schemas.openxmlformats.org/officeDocument/2006/relationships/tags" Target="../tags/tag112.xml"/><Relationship Id="rId5" Type="http://schemas.openxmlformats.org/officeDocument/2006/relationships/image" Target="../media/image111.emf"/><Relationship Id="rId4" Type="http://schemas.openxmlformats.org/officeDocument/2006/relationships/notesSlide" Target="../notesSlides/notesSlide146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7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14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15.xml"/><Relationship Id="rId1" Type="http://schemas.openxmlformats.org/officeDocument/2006/relationships/vmlDrawing" Target="../drawings/vmlDrawing86.vml"/><Relationship Id="rId6" Type="http://schemas.openxmlformats.org/officeDocument/2006/relationships/image" Target="../media/image112.emf"/><Relationship Id="rId5" Type="http://schemas.openxmlformats.org/officeDocument/2006/relationships/package" Target="../embeddings/Microsoft_Visio_Drawing97.vsdx"/><Relationship Id="rId4" Type="http://schemas.openxmlformats.org/officeDocument/2006/relationships/notesSlide" Target="../notesSlides/notesSlide148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16.xml"/><Relationship Id="rId1" Type="http://schemas.openxmlformats.org/officeDocument/2006/relationships/vmlDrawing" Target="../drawings/vmlDrawing87.vml"/><Relationship Id="rId6" Type="http://schemas.openxmlformats.org/officeDocument/2006/relationships/image" Target="../media/image113.emf"/><Relationship Id="rId5" Type="http://schemas.openxmlformats.org/officeDocument/2006/relationships/package" Target="../embeddings/Microsoft_Visio_Drawing98.vsdx"/><Relationship Id="rId4" Type="http://schemas.openxmlformats.org/officeDocument/2006/relationships/notesSlide" Target="../notesSlides/notesSlide14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5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8.emf"/><Relationship Id="rId5" Type="http://schemas.openxmlformats.org/officeDocument/2006/relationships/package" Target="../embeddings/Microsoft_Visio_Drawing4.vsdx"/><Relationship Id="rId4" Type="http://schemas.openxmlformats.org/officeDocument/2006/relationships/notesSlide" Target="../notesSlides/notesSlide15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17.xml"/><Relationship Id="rId1" Type="http://schemas.openxmlformats.org/officeDocument/2006/relationships/vmlDrawing" Target="../drawings/vmlDrawing88.vml"/><Relationship Id="rId6" Type="http://schemas.openxmlformats.org/officeDocument/2006/relationships/image" Target="../media/image114.emf"/><Relationship Id="rId5" Type="http://schemas.openxmlformats.org/officeDocument/2006/relationships/package" Target="../embeddings/Microsoft_Visio_Drawing99.vsdx"/><Relationship Id="rId4" Type="http://schemas.openxmlformats.org/officeDocument/2006/relationships/notesSlide" Target="../notesSlides/notesSlide150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8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9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20.xml"/><Relationship Id="rId1" Type="http://schemas.openxmlformats.org/officeDocument/2006/relationships/vmlDrawing" Target="../drawings/vmlDrawing89.vml"/><Relationship Id="rId6" Type="http://schemas.openxmlformats.org/officeDocument/2006/relationships/image" Target="../media/image115.emf"/><Relationship Id="rId5" Type="http://schemas.openxmlformats.org/officeDocument/2006/relationships/package" Target="../embeddings/Microsoft_Visio_Drawing100.vsdx"/><Relationship Id="rId4" Type="http://schemas.openxmlformats.org/officeDocument/2006/relationships/notesSlide" Target="../notesSlides/notesSlide153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21.xml"/><Relationship Id="rId1" Type="http://schemas.openxmlformats.org/officeDocument/2006/relationships/vmlDrawing" Target="../drawings/vmlDrawing90.vml"/><Relationship Id="rId6" Type="http://schemas.openxmlformats.org/officeDocument/2006/relationships/image" Target="../media/image116.emf"/><Relationship Id="rId5" Type="http://schemas.openxmlformats.org/officeDocument/2006/relationships/package" Target="../embeddings/Microsoft_Visio_Drawing101.vsdx"/><Relationship Id="rId4" Type="http://schemas.openxmlformats.org/officeDocument/2006/relationships/notesSlide" Target="../notesSlides/notesSlide154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22.xml"/><Relationship Id="rId1" Type="http://schemas.openxmlformats.org/officeDocument/2006/relationships/vmlDrawing" Target="../drawings/vmlDrawing91.vml"/><Relationship Id="rId6" Type="http://schemas.openxmlformats.org/officeDocument/2006/relationships/image" Target="../media/image117.emf"/><Relationship Id="rId5" Type="http://schemas.openxmlformats.org/officeDocument/2006/relationships/package" Target="../embeddings/Microsoft_Visio_Drawing102.vsdx"/><Relationship Id="rId4" Type="http://schemas.openxmlformats.org/officeDocument/2006/relationships/notesSlide" Target="../notesSlides/notesSlide155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6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23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4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5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tags" Target="../tags/tag17.xml"/><Relationship Id="rId7" Type="http://schemas.openxmlformats.org/officeDocument/2006/relationships/image" Target="../media/image9.emf"/><Relationship Id="rId2" Type="http://schemas.openxmlformats.org/officeDocument/2006/relationships/tags" Target="../tags/tag16.xml"/><Relationship Id="rId1" Type="http://schemas.openxmlformats.org/officeDocument/2006/relationships/vmlDrawing" Target="../drawings/vmlDrawing7.vml"/><Relationship Id="rId6" Type="http://schemas.openxmlformats.org/officeDocument/2006/relationships/package" Target="../embeddings/Microsoft_Visio_Drawing5.vsdx"/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7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8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8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10.emf"/><Relationship Id="rId5" Type="http://schemas.openxmlformats.org/officeDocument/2006/relationships/package" Target="../embeddings/Microsoft_Visio_Drawing6.vsdx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9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11.emf"/><Relationship Id="rId5" Type="http://schemas.openxmlformats.org/officeDocument/2006/relationships/package" Target="../embeddings/Microsoft_Visio_Drawing7.vsdx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4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1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12.emf"/><Relationship Id="rId5" Type="http://schemas.openxmlformats.org/officeDocument/2006/relationships/package" Target="../embeddings/Microsoft_Visio_Drawing8.vsdx"/><Relationship Id="rId4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7" Type="http://schemas.openxmlformats.org/officeDocument/2006/relationships/image" Target="../media/image14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13.emf"/><Relationship Id="rId4" Type="http://schemas.openxmlformats.org/officeDocument/2006/relationships/oleObject" Target="../embeddings/oleObject2.bin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2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15.emf"/><Relationship Id="rId5" Type="http://schemas.openxmlformats.org/officeDocument/2006/relationships/package" Target="../embeddings/Microsoft_Visio_Drawing9.vsdx"/><Relationship Id="rId4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3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16.emf"/><Relationship Id="rId5" Type="http://schemas.openxmlformats.org/officeDocument/2006/relationships/package" Target="../embeddings/Microsoft_Visio_Drawing10.vsdx"/><Relationship Id="rId4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.bin"/><Relationship Id="rId3" Type="http://schemas.openxmlformats.org/officeDocument/2006/relationships/notesSlide" Target="../notesSlides/notesSlide24.xml"/><Relationship Id="rId7" Type="http://schemas.openxmlformats.org/officeDocument/2006/relationships/image" Target="../media/image18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6" Type="http://schemas.openxmlformats.org/officeDocument/2006/relationships/oleObject" Target="../embeddings/oleObject5.bin"/><Relationship Id="rId5" Type="http://schemas.openxmlformats.org/officeDocument/2006/relationships/image" Target="../media/image17.emf"/><Relationship Id="rId4" Type="http://schemas.openxmlformats.org/officeDocument/2006/relationships/oleObject" Target="../embeddings/oleObject4.bin"/><Relationship Id="rId9" Type="http://schemas.openxmlformats.org/officeDocument/2006/relationships/image" Target="../media/image19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5" Type="http://schemas.openxmlformats.org/officeDocument/2006/relationships/image" Target="../media/image20.emf"/><Relationship Id="rId4" Type="http://schemas.openxmlformats.org/officeDocument/2006/relationships/package" Target="../embeddings/Microsoft_Visio_Drawing11.vsdx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7" Type="http://schemas.openxmlformats.org/officeDocument/2006/relationships/image" Target="../media/image22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6" Type="http://schemas.openxmlformats.org/officeDocument/2006/relationships/package" Target="../embeddings/Microsoft_Visio_Drawing13.vsdx"/><Relationship Id="rId5" Type="http://schemas.openxmlformats.org/officeDocument/2006/relationships/image" Target="../media/image21.emf"/><Relationship Id="rId4" Type="http://schemas.openxmlformats.org/officeDocument/2006/relationships/package" Target="../embeddings/Microsoft_Visio_Drawing12.vsdx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5.xml"/><Relationship Id="rId1" Type="http://schemas.openxmlformats.org/officeDocument/2006/relationships/vmlDrawing" Target="../drawings/vmlDrawing17.vml"/><Relationship Id="rId6" Type="http://schemas.openxmlformats.org/officeDocument/2006/relationships/image" Target="../media/image23.emf"/><Relationship Id="rId5" Type="http://schemas.openxmlformats.org/officeDocument/2006/relationships/package" Target="../embeddings/Microsoft_Visio_Drawing14.vsdx"/><Relationship Id="rId4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6.xml"/><Relationship Id="rId1" Type="http://schemas.openxmlformats.org/officeDocument/2006/relationships/vmlDrawing" Target="../drawings/vmlDrawing18.vml"/><Relationship Id="rId6" Type="http://schemas.openxmlformats.org/officeDocument/2006/relationships/image" Target="../media/image24.emf"/><Relationship Id="rId5" Type="http://schemas.openxmlformats.org/officeDocument/2006/relationships/package" Target="../embeddings/Microsoft_Visio_Drawing15.vsdx"/><Relationship Id="rId4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4" Type="http://schemas.openxmlformats.org/officeDocument/2006/relationships/image" Target="../media/image2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7.xml"/><Relationship Id="rId1" Type="http://schemas.openxmlformats.org/officeDocument/2006/relationships/vmlDrawing" Target="../drawings/vmlDrawing19.vml"/><Relationship Id="rId6" Type="http://schemas.openxmlformats.org/officeDocument/2006/relationships/image" Target="../media/image25.emf"/><Relationship Id="rId5" Type="http://schemas.openxmlformats.org/officeDocument/2006/relationships/package" Target="../embeddings/Microsoft_Visio_Drawing16.vsdx"/><Relationship Id="rId4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8.xml"/><Relationship Id="rId1" Type="http://schemas.openxmlformats.org/officeDocument/2006/relationships/vmlDrawing" Target="../drawings/vmlDrawing20.vml"/><Relationship Id="rId6" Type="http://schemas.openxmlformats.org/officeDocument/2006/relationships/image" Target="../media/image26.emf"/><Relationship Id="rId5" Type="http://schemas.openxmlformats.org/officeDocument/2006/relationships/package" Target="../embeddings/Microsoft_Visio_Drawing17.vsdx"/><Relationship Id="rId4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1.vml"/><Relationship Id="rId5" Type="http://schemas.openxmlformats.org/officeDocument/2006/relationships/image" Target="../media/image27.emf"/><Relationship Id="rId4" Type="http://schemas.openxmlformats.org/officeDocument/2006/relationships/package" Target="../embeddings/Microsoft_Visio_Drawing18.vsdx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9.xml"/><Relationship Id="rId1" Type="http://schemas.openxmlformats.org/officeDocument/2006/relationships/vmlDrawing" Target="../drawings/vmlDrawing22.vml"/><Relationship Id="rId6" Type="http://schemas.openxmlformats.org/officeDocument/2006/relationships/image" Target="../media/image28.emf"/><Relationship Id="rId5" Type="http://schemas.openxmlformats.org/officeDocument/2006/relationships/oleObject" Target="../embeddings/oleObject7.bin"/><Relationship Id="rId4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0.xml"/><Relationship Id="rId1" Type="http://schemas.openxmlformats.org/officeDocument/2006/relationships/vmlDrawing" Target="../drawings/vmlDrawing23.vml"/><Relationship Id="rId6" Type="http://schemas.openxmlformats.org/officeDocument/2006/relationships/image" Target="../media/image29.emf"/><Relationship Id="rId5" Type="http://schemas.openxmlformats.org/officeDocument/2006/relationships/package" Target="../embeddings/Microsoft_Visio_Drawing19.vsdx"/><Relationship Id="rId4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4.xml"/><Relationship Id="rId1" Type="http://schemas.openxmlformats.org/officeDocument/2006/relationships/vmlDrawing" Target="../drawings/vmlDrawing24.vml"/><Relationship Id="rId6" Type="http://schemas.openxmlformats.org/officeDocument/2006/relationships/image" Target="../media/image30.emf"/><Relationship Id="rId5" Type="http://schemas.openxmlformats.org/officeDocument/2006/relationships/package" Target="../embeddings/Microsoft_Visio_Drawing20.vsdx"/><Relationship Id="rId4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5.vml"/><Relationship Id="rId5" Type="http://schemas.openxmlformats.org/officeDocument/2006/relationships/image" Target="../media/image31.emf"/><Relationship Id="rId4" Type="http://schemas.openxmlformats.org/officeDocument/2006/relationships/package" Target="../embeddings/Microsoft_Visio_Drawing21.vsdx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.bin"/><Relationship Id="rId3" Type="http://schemas.openxmlformats.org/officeDocument/2006/relationships/notesSlide" Target="../notesSlides/notesSlide41.xml"/><Relationship Id="rId7" Type="http://schemas.openxmlformats.org/officeDocument/2006/relationships/image" Target="../media/image33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6.vml"/><Relationship Id="rId6" Type="http://schemas.openxmlformats.org/officeDocument/2006/relationships/oleObject" Target="../embeddings/oleObject9.bin"/><Relationship Id="rId11" Type="http://schemas.openxmlformats.org/officeDocument/2006/relationships/image" Target="../media/image35.emf"/><Relationship Id="rId5" Type="http://schemas.openxmlformats.org/officeDocument/2006/relationships/image" Target="../media/image32.emf"/><Relationship Id="rId10" Type="http://schemas.openxmlformats.org/officeDocument/2006/relationships/oleObject" Target="../embeddings/oleObject11.bin"/><Relationship Id="rId4" Type="http://schemas.openxmlformats.org/officeDocument/2006/relationships/oleObject" Target="../embeddings/oleObject8.bin"/><Relationship Id="rId9" Type="http://schemas.openxmlformats.org/officeDocument/2006/relationships/image" Target="../media/image34.e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7.xml"/><Relationship Id="rId1" Type="http://schemas.openxmlformats.org/officeDocument/2006/relationships/vmlDrawing" Target="../drawings/vmlDrawing27.vml"/><Relationship Id="rId6" Type="http://schemas.openxmlformats.org/officeDocument/2006/relationships/image" Target="../media/image36.emf"/><Relationship Id="rId5" Type="http://schemas.openxmlformats.org/officeDocument/2006/relationships/package" Target="../embeddings/Microsoft_Visio_Drawing22.vsdx"/><Relationship Id="rId4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8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9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0.xml"/><Relationship Id="rId1" Type="http://schemas.openxmlformats.org/officeDocument/2006/relationships/vmlDrawing" Target="../drawings/vmlDrawing28.vml"/><Relationship Id="rId6" Type="http://schemas.openxmlformats.org/officeDocument/2006/relationships/image" Target="../media/image37.emf"/><Relationship Id="rId5" Type="http://schemas.openxmlformats.org/officeDocument/2006/relationships/package" Target="../embeddings/Microsoft_Visio_Drawing23.vsdx"/><Relationship Id="rId4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tags" Target="../tags/tag42.xml"/><Relationship Id="rId5" Type="http://schemas.openxmlformats.org/officeDocument/2006/relationships/notesSlide" Target="../notesSlides/notesSlide48.xml"/><Relationship Id="rId4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0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8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9.xml"/><Relationship Id="rId1" Type="http://schemas.openxmlformats.org/officeDocument/2006/relationships/vmlDrawing" Target="../drawings/vmlDrawing29.vml"/><Relationship Id="rId6" Type="http://schemas.openxmlformats.org/officeDocument/2006/relationships/image" Target="../media/image38.emf"/><Relationship Id="rId5" Type="http://schemas.openxmlformats.org/officeDocument/2006/relationships/package" Target="../embeddings/Microsoft_Visio_Drawing24.vsdx"/><Relationship Id="rId4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50.xml"/><Relationship Id="rId1" Type="http://schemas.openxmlformats.org/officeDocument/2006/relationships/vmlDrawing" Target="../drawings/vmlDrawing30.vml"/><Relationship Id="rId6" Type="http://schemas.openxmlformats.org/officeDocument/2006/relationships/image" Target="../media/image39.emf"/><Relationship Id="rId5" Type="http://schemas.openxmlformats.org/officeDocument/2006/relationships/package" Target="../embeddings/Microsoft_Visio_Drawing25.vsdx"/><Relationship Id="rId4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51.xml"/><Relationship Id="rId1" Type="http://schemas.openxmlformats.org/officeDocument/2006/relationships/vmlDrawing" Target="../drawings/vmlDrawing31.vml"/><Relationship Id="rId6" Type="http://schemas.openxmlformats.org/officeDocument/2006/relationships/image" Target="../media/image40.emf"/><Relationship Id="rId5" Type="http://schemas.openxmlformats.org/officeDocument/2006/relationships/package" Target="../embeddings/Microsoft_Visio_Drawing26.vsdx"/><Relationship Id="rId4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52.xml"/><Relationship Id="rId1" Type="http://schemas.openxmlformats.org/officeDocument/2006/relationships/vmlDrawing" Target="../drawings/vmlDrawing32.vml"/><Relationship Id="rId6" Type="http://schemas.openxmlformats.org/officeDocument/2006/relationships/image" Target="../media/image41.emf"/><Relationship Id="rId5" Type="http://schemas.openxmlformats.org/officeDocument/2006/relationships/package" Target="../embeddings/Microsoft_Visio_Drawing27.vsdx"/><Relationship Id="rId4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53.xml"/><Relationship Id="rId1" Type="http://schemas.openxmlformats.org/officeDocument/2006/relationships/vmlDrawing" Target="../drawings/vmlDrawing33.vml"/><Relationship Id="rId6" Type="http://schemas.openxmlformats.org/officeDocument/2006/relationships/image" Target="../media/image42.emf"/><Relationship Id="rId5" Type="http://schemas.openxmlformats.org/officeDocument/2006/relationships/package" Target="../embeddings/Microsoft_Visio_Drawing28.vsdx"/><Relationship Id="rId4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54.xml"/><Relationship Id="rId1" Type="http://schemas.openxmlformats.org/officeDocument/2006/relationships/vmlDrawing" Target="../drawings/vmlDrawing34.vml"/><Relationship Id="rId6" Type="http://schemas.openxmlformats.org/officeDocument/2006/relationships/image" Target="../media/image43.emf"/><Relationship Id="rId5" Type="http://schemas.openxmlformats.org/officeDocument/2006/relationships/package" Target="../embeddings/Microsoft_Visio_Drawing29.vsdx"/><Relationship Id="rId4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55.xml"/><Relationship Id="rId1" Type="http://schemas.openxmlformats.org/officeDocument/2006/relationships/vmlDrawing" Target="../drawings/vmlDrawing35.vml"/><Relationship Id="rId6" Type="http://schemas.openxmlformats.org/officeDocument/2006/relationships/image" Target="../media/image44.emf"/><Relationship Id="rId5" Type="http://schemas.openxmlformats.org/officeDocument/2006/relationships/package" Target="../embeddings/Microsoft_Visio_Drawing30.vsdx"/><Relationship Id="rId4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0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57.xml"/><Relationship Id="rId1" Type="http://schemas.openxmlformats.org/officeDocument/2006/relationships/vmlDrawing" Target="../drawings/vmlDrawing36.vml"/><Relationship Id="rId6" Type="http://schemas.openxmlformats.org/officeDocument/2006/relationships/image" Target="../media/image45.emf"/><Relationship Id="rId5" Type="http://schemas.openxmlformats.org/officeDocument/2006/relationships/package" Target="../embeddings/Microsoft_Visio_Drawing31.vsdx"/><Relationship Id="rId4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58.xml"/><Relationship Id="rId1" Type="http://schemas.openxmlformats.org/officeDocument/2006/relationships/vmlDrawing" Target="../drawings/vmlDrawing37.vml"/><Relationship Id="rId6" Type="http://schemas.openxmlformats.org/officeDocument/2006/relationships/image" Target="../media/image46.emf"/><Relationship Id="rId5" Type="http://schemas.openxmlformats.org/officeDocument/2006/relationships/package" Target="../embeddings/Microsoft_Visio_Drawing32.vsdx"/><Relationship Id="rId4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8.vml"/><Relationship Id="rId5" Type="http://schemas.openxmlformats.org/officeDocument/2006/relationships/image" Target="../media/image47.emf"/><Relationship Id="rId4" Type="http://schemas.openxmlformats.org/officeDocument/2006/relationships/package" Target="../embeddings/Microsoft_Visio_Drawing33.vsdx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9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5.xml"/><Relationship Id="rId7" Type="http://schemas.openxmlformats.org/officeDocument/2006/relationships/image" Target="../media/image49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9.vml"/><Relationship Id="rId6" Type="http://schemas.openxmlformats.org/officeDocument/2006/relationships/package" Target="../embeddings/Microsoft_Visio_Drawing35.vsdx"/><Relationship Id="rId5" Type="http://schemas.openxmlformats.org/officeDocument/2006/relationships/image" Target="../media/image48.emf"/><Relationship Id="rId4" Type="http://schemas.openxmlformats.org/officeDocument/2006/relationships/package" Target="../embeddings/Microsoft_Visio_Drawing34.vsdx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0.vml"/><Relationship Id="rId5" Type="http://schemas.openxmlformats.org/officeDocument/2006/relationships/image" Target="../media/image50.emf"/><Relationship Id="rId4" Type="http://schemas.openxmlformats.org/officeDocument/2006/relationships/oleObject" Target="../embeddings/oleObject12.bin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0.xml"/><Relationship Id="rId1" Type="http://schemas.openxmlformats.org/officeDocument/2006/relationships/vmlDrawing" Target="../drawings/vmlDrawing41.vml"/><Relationship Id="rId6" Type="http://schemas.openxmlformats.org/officeDocument/2006/relationships/image" Target="../media/image51.emf"/><Relationship Id="rId5" Type="http://schemas.openxmlformats.org/officeDocument/2006/relationships/package" Target="../embeddings/Microsoft_Visio_Drawing36.vsdx"/><Relationship Id="rId4" Type="http://schemas.openxmlformats.org/officeDocument/2006/relationships/notesSlide" Target="../notesSlides/notesSlide6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8.xml"/><Relationship Id="rId7" Type="http://schemas.openxmlformats.org/officeDocument/2006/relationships/image" Target="../media/image53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2.vml"/><Relationship Id="rId6" Type="http://schemas.openxmlformats.org/officeDocument/2006/relationships/package" Target="../embeddings/Microsoft_Visio_Drawing38.vsdx"/><Relationship Id="rId5" Type="http://schemas.openxmlformats.org/officeDocument/2006/relationships/image" Target="../media/image52.emf"/><Relationship Id="rId4" Type="http://schemas.openxmlformats.org/officeDocument/2006/relationships/package" Target="../embeddings/Microsoft_Visio_Drawing37.vsdx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9.xml"/><Relationship Id="rId7" Type="http://schemas.openxmlformats.org/officeDocument/2006/relationships/image" Target="../media/image55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3.vml"/><Relationship Id="rId6" Type="http://schemas.openxmlformats.org/officeDocument/2006/relationships/package" Target="../embeddings/Microsoft_Visio_Drawing40.vsdx"/><Relationship Id="rId5" Type="http://schemas.openxmlformats.org/officeDocument/2006/relationships/image" Target="../media/image54.emf"/><Relationship Id="rId4" Type="http://schemas.openxmlformats.org/officeDocument/2006/relationships/package" Target="../embeddings/Microsoft_Visio_Drawing39.vsdx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0.xml"/><Relationship Id="rId7" Type="http://schemas.openxmlformats.org/officeDocument/2006/relationships/image" Target="../media/image57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4.vml"/><Relationship Id="rId6" Type="http://schemas.openxmlformats.org/officeDocument/2006/relationships/package" Target="../embeddings/Microsoft_Visio_Drawing42.vsdx"/><Relationship Id="rId5" Type="http://schemas.openxmlformats.org/officeDocument/2006/relationships/image" Target="../media/image56.emf"/><Relationship Id="rId4" Type="http://schemas.openxmlformats.org/officeDocument/2006/relationships/package" Target="../embeddings/Microsoft_Visio_Drawing41.vsdx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5.vml"/><Relationship Id="rId5" Type="http://schemas.openxmlformats.org/officeDocument/2006/relationships/image" Target="../media/image58.emf"/><Relationship Id="rId4" Type="http://schemas.openxmlformats.org/officeDocument/2006/relationships/package" Target="../embeddings/Microsoft_Visio_Drawing43.vsdx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2.xml"/><Relationship Id="rId7" Type="http://schemas.openxmlformats.org/officeDocument/2006/relationships/image" Target="../media/image60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6.vml"/><Relationship Id="rId6" Type="http://schemas.openxmlformats.org/officeDocument/2006/relationships/package" Target="../embeddings/Microsoft_Visio_Drawing45.vsdx"/><Relationship Id="rId5" Type="http://schemas.openxmlformats.org/officeDocument/2006/relationships/image" Target="../media/image59.emf"/><Relationship Id="rId4" Type="http://schemas.openxmlformats.org/officeDocument/2006/relationships/package" Target="../embeddings/Microsoft_Visio_Drawing44.vsdx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7.vml"/><Relationship Id="rId5" Type="http://schemas.openxmlformats.org/officeDocument/2006/relationships/image" Target="../media/image61.emf"/><Relationship Id="rId4" Type="http://schemas.openxmlformats.org/officeDocument/2006/relationships/package" Target="../embeddings/Microsoft_Visio_Drawing46.vsdx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4.xml"/><Relationship Id="rId7" Type="http://schemas.openxmlformats.org/officeDocument/2006/relationships/image" Target="../media/image63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8.vml"/><Relationship Id="rId6" Type="http://schemas.openxmlformats.org/officeDocument/2006/relationships/package" Target="../embeddings/Microsoft_Visio_Drawing48.vsdx"/><Relationship Id="rId5" Type="http://schemas.openxmlformats.org/officeDocument/2006/relationships/image" Target="../media/image62.emf"/><Relationship Id="rId4" Type="http://schemas.openxmlformats.org/officeDocument/2006/relationships/package" Target="../embeddings/Microsoft_Visio_Drawing47.vsdx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emf"/><Relationship Id="rId3" Type="http://schemas.openxmlformats.org/officeDocument/2006/relationships/slideLayout" Target="../slideLayouts/slideLayout2.xml"/><Relationship Id="rId7" Type="http://schemas.openxmlformats.org/officeDocument/2006/relationships/package" Target="../embeddings/Microsoft_Visio_Drawing50.vsdx"/><Relationship Id="rId2" Type="http://schemas.openxmlformats.org/officeDocument/2006/relationships/tags" Target="../tags/tag61.xml"/><Relationship Id="rId1" Type="http://schemas.openxmlformats.org/officeDocument/2006/relationships/vmlDrawing" Target="../drawings/vmlDrawing49.vml"/><Relationship Id="rId6" Type="http://schemas.openxmlformats.org/officeDocument/2006/relationships/image" Target="../media/image64.emf"/><Relationship Id="rId5" Type="http://schemas.openxmlformats.org/officeDocument/2006/relationships/package" Target="../embeddings/Microsoft_Visio_Drawing49.vsdx"/><Relationship Id="rId4" Type="http://schemas.openxmlformats.org/officeDocument/2006/relationships/notesSlide" Target="../notesSlides/notesSlide75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6.emf"/><Relationship Id="rId2" Type="http://schemas.openxmlformats.org/officeDocument/2006/relationships/tags" Target="../tags/tag62.xml"/><Relationship Id="rId1" Type="http://schemas.openxmlformats.org/officeDocument/2006/relationships/vmlDrawing" Target="../drawings/vmlDrawing50.vml"/><Relationship Id="rId6" Type="http://schemas.openxmlformats.org/officeDocument/2006/relationships/package" Target="../embeddings/Microsoft_Visio_Drawing51.vsdx"/><Relationship Id="rId5" Type="http://schemas.openxmlformats.org/officeDocument/2006/relationships/image" Target="../media/image67.emf"/><Relationship Id="rId4" Type="http://schemas.openxmlformats.org/officeDocument/2006/relationships/notesSlide" Target="../notesSlides/notesSlide76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7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3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1.vml"/><Relationship Id="rId5" Type="http://schemas.openxmlformats.org/officeDocument/2006/relationships/image" Target="../media/image68.emf"/><Relationship Id="rId4" Type="http://schemas.openxmlformats.org/officeDocument/2006/relationships/package" Target="../embeddings/Microsoft_Visio_Drawing52.vsdx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9.xml"/><Relationship Id="rId7" Type="http://schemas.openxmlformats.org/officeDocument/2006/relationships/image" Target="../media/image70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2.vml"/><Relationship Id="rId6" Type="http://schemas.openxmlformats.org/officeDocument/2006/relationships/package" Target="../embeddings/Microsoft_Visio_Drawing54.vsdx"/><Relationship Id="rId5" Type="http://schemas.openxmlformats.org/officeDocument/2006/relationships/image" Target="../media/image69.emf"/><Relationship Id="rId4" Type="http://schemas.openxmlformats.org/officeDocument/2006/relationships/package" Target="../embeddings/Microsoft_Visio_Drawing53.vsdx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3.emf"/><Relationship Id="rId4" Type="http://schemas.openxmlformats.org/officeDocument/2006/relationships/package" Target="../embeddings/Microsoft_Visio_Drawing.vsdx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0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3.vml"/><Relationship Id="rId5" Type="http://schemas.openxmlformats.org/officeDocument/2006/relationships/image" Target="../media/image71.emf"/><Relationship Id="rId4" Type="http://schemas.openxmlformats.org/officeDocument/2006/relationships/package" Target="../embeddings/Microsoft_Visio_Drawing55.vsdx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1.xml"/><Relationship Id="rId7" Type="http://schemas.openxmlformats.org/officeDocument/2006/relationships/image" Target="../media/image73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4.vml"/><Relationship Id="rId6" Type="http://schemas.openxmlformats.org/officeDocument/2006/relationships/package" Target="../embeddings/Microsoft_Visio_Drawing57.vsdx"/><Relationship Id="rId5" Type="http://schemas.openxmlformats.org/officeDocument/2006/relationships/image" Target="../media/image72.emf"/><Relationship Id="rId4" Type="http://schemas.openxmlformats.org/officeDocument/2006/relationships/package" Target="../embeddings/Microsoft_Visio_Drawing56.vsdx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5.vml"/><Relationship Id="rId5" Type="http://schemas.openxmlformats.org/officeDocument/2006/relationships/image" Target="../media/image74.emf"/><Relationship Id="rId4" Type="http://schemas.openxmlformats.org/officeDocument/2006/relationships/package" Target="../embeddings/Microsoft_Visio_Drawing58.vsdx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3.xml"/><Relationship Id="rId7" Type="http://schemas.openxmlformats.org/officeDocument/2006/relationships/image" Target="../media/image76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6.vml"/><Relationship Id="rId6" Type="http://schemas.openxmlformats.org/officeDocument/2006/relationships/package" Target="../embeddings/Microsoft_Visio_Drawing60.vsdx"/><Relationship Id="rId5" Type="http://schemas.openxmlformats.org/officeDocument/2006/relationships/image" Target="../media/image75.emf"/><Relationship Id="rId4" Type="http://schemas.openxmlformats.org/officeDocument/2006/relationships/package" Target="../embeddings/Microsoft_Visio_Drawing59.vsdx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emf"/><Relationship Id="rId3" Type="http://schemas.openxmlformats.org/officeDocument/2006/relationships/slideLayout" Target="../slideLayouts/slideLayout2.xml"/><Relationship Id="rId7" Type="http://schemas.openxmlformats.org/officeDocument/2006/relationships/package" Target="../embeddings/Microsoft_Visio_Drawing62.vsdx"/><Relationship Id="rId2" Type="http://schemas.openxmlformats.org/officeDocument/2006/relationships/tags" Target="../tags/tag64.xml"/><Relationship Id="rId1" Type="http://schemas.openxmlformats.org/officeDocument/2006/relationships/vmlDrawing" Target="../drawings/vmlDrawing57.vml"/><Relationship Id="rId6" Type="http://schemas.openxmlformats.org/officeDocument/2006/relationships/image" Target="../media/image77.emf"/><Relationship Id="rId5" Type="http://schemas.openxmlformats.org/officeDocument/2006/relationships/package" Target="../embeddings/Microsoft_Visio_Drawing61.vsdx"/><Relationship Id="rId4" Type="http://schemas.openxmlformats.org/officeDocument/2006/relationships/notesSlide" Target="../notesSlides/notesSlide85.xml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emf"/><Relationship Id="rId3" Type="http://schemas.openxmlformats.org/officeDocument/2006/relationships/slideLayout" Target="../slideLayouts/slideLayout2.xml"/><Relationship Id="rId7" Type="http://schemas.openxmlformats.org/officeDocument/2006/relationships/package" Target="../embeddings/Microsoft_Visio_Drawing64.vsdx"/><Relationship Id="rId2" Type="http://schemas.openxmlformats.org/officeDocument/2006/relationships/tags" Target="../tags/tag65.xml"/><Relationship Id="rId1" Type="http://schemas.openxmlformats.org/officeDocument/2006/relationships/vmlDrawing" Target="../drawings/vmlDrawing58.vml"/><Relationship Id="rId6" Type="http://schemas.openxmlformats.org/officeDocument/2006/relationships/image" Target="../media/image79.emf"/><Relationship Id="rId5" Type="http://schemas.openxmlformats.org/officeDocument/2006/relationships/package" Target="../embeddings/Microsoft_Visio_Drawing63.vsdx"/><Relationship Id="rId4" Type="http://schemas.openxmlformats.org/officeDocument/2006/relationships/notesSlide" Target="../notesSlides/notesSlide86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9.vml"/><Relationship Id="rId5" Type="http://schemas.openxmlformats.org/officeDocument/2006/relationships/image" Target="../media/image81.emf"/><Relationship Id="rId4" Type="http://schemas.openxmlformats.org/officeDocument/2006/relationships/package" Target="../embeddings/Microsoft_Visio_Drawing65.vsdx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emf"/><Relationship Id="rId3" Type="http://schemas.openxmlformats.org/officeDocument/2006/relationships/slideLayout" Target="../slideLayouts/slideLayout2.xml"/><Relationship Id="rId7" Type="http://schemas.openxmlformats.org/officeDocument/2006/relationships/package" Target="../embeddings/Microsoft_Visio_Drawing67.vsdx"/><Relationship Id="rId2" Type="http://schemas.openxmlformats.org/officeDocument/2006/relationships/tags" Target="../tags/tag66.xml"/><Relationship Id="rId1" Type="http://schemas.openxmlformats.org/officeDocument/2006/relationships/vmlDrawing" Target="../drawings/vmlDrawing60.vml"/><Relationship Id="rId6" Type="http://schemas.openxmlformats.org/officeDocument/2006/relationships/image" Target="../media/image82.emf"/><Relationship Id="rId5" Type="http://schemas.openxmlformats.org/officeDocument/2006/relationships/package" Target="../embeddings/Microsoft_Visio_Drawing66.vsdx"/><Relationship Id="rId4" Type="http://schemas.openxmlformats.org/officeDocument/2006/relationships/notesSlide" Target="../notesSlides/notesSlide88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9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9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0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1.vml"/><Relationship Id="rId5" Type="http://schemas.openxmlformats.org/officeDocument/2006/relationships/image" Target="../media/image84.emf"/><Relationship Id="rId4" Type="http://schemas.openxmlformats.org/officeDocument/2006/relationships/package" Target="../embeddings/Microsoft_Visio_Drawing68.vsdx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1.xml"/><Relationship Id="rId7" Type="http://schemas.openxmlformats.org/officeDocument/2006/relationships/image" Target="../media/image86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2.vml"/><Relationship Id="rId6" Type="http://schemas.openxmlformats.org/officeDocument/2006/relationships/package" Target="../embeddings/Microsoft_Visio_Drawing70.vsdx"/><Relationship Id="rId5" Type="http://schemas.openxmlformats.org/officeDocument/2006/relationships/image" Target="../media/image85.emf"/><Relationship Id="rId4" Type="http://schemas.openxmlformats.org/officeDocument/2006/relationships/package" Target="../embeddings/Microsoft_Visio_Drawing69.vsdx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3.vml"/><Relationship Id="rId5" Type="http://schemas.openxmlformats.org/officeDocument/2006/relationships/image" Target="../media/image87.emf"/><Relationship Id="rId4" Type="http://schemas.openxmlformats.org/officeDocument/2006/relationships/package" Target="../embeddings/Microsoft_Visio_Drawing71.vsdx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emf"/><Relationship Id="rId3" Type="http://schemas.openxmlformats.org/officeDocument/2006/relationships/slideLayout" Target="../slideLayouts/slideLayout2.xml"/><Relationship Id="rId7" Type="http://schemas.openxmlformats.org/officeDocument/2006/relationships/package" Target="../embeddings/Microsoft_Visio_Drawing73.vsdx"/><Relationship Id="rId2" Type="http://schemas.openxmlformats.org/officeDocument/2006/relationships/tags" Target="../tags/tag68.xml"/><Relationship Id="rId1" Type="http://schemas.openxmlformats.org/officeDocument/2006/relationships/vmlDrawing" Target="../drawings/vmlDrawing64.vml"/><Relationship Id="rId6" Type="http://schemas.openxmlformats.org/officeDocument/2006/relationships/image" Target="../media/image88.emf"/><Relationship Id="rId5" Type="http://schemas.openxmlformats.org/officeDocument/2006/relationships/package" Target="../embeddings/Microsoft_Visio_Drawing72.vsdx"/><Relationship Id="rId4" Type="http://schemas.openxmlformats.org/officeDocument/2006/relationships/notesSlide" Target="../notesSlides/notesSlide93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4.xml"/><Relationship Id="rId7" Type="http://schemas.openxmlformats.org/officeDocument/2006/relationships/image" Target="../media/image90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5.vml"/><Relationship Id="rId6" Type="http://schemas.openxmlformats.org/officeDocument/2006/relationships/package" Target="../embeddings/Microsoft_Visio_Drawing75.vsdx"/><Relationship Id="rId5" Type="http://schemas.openxmlformats.org/officeDocument/2006/relationships/image" Target="../media/image87.emf"/><Relationship Id="rId4" Type="http://schemas.openxmlformats.org/officeDocument/2006/relationships/package" Target="../embeddings/Microsoft_Visio_Drawing74.vsdx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5.xml"/><Relationship Id="rId7" Type="http://schemas.openxmlformats.org/officeDocument/2006/relationships/image" Target="../media/image92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6.vml"/><Relationship Id="rId6" Type="http://schemas.openxmlformats.org/officeDocument/2006/relationships/package" Target="../embeddings/Microsoft_Visio_Drawing77.vsdx"/><Relationship Id="rId5" Type="http://schemas.openxmlformats.org/officeDocument/2006/relationships/image" Target="../media/image91.emf"/><Relationship Id="rId4" Type="http://schemas.openxmlformats.org/officeDocument/2006/relationships/package" Target="../embeddings/Microsoft_Visio_Drawing76.vsdx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6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9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0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1.xml"/><Relationship Id="rId1" Type="http://schemas.openxmlformats.org/officeDocument/2006/relationships/vmlDrawing" Target="../drawings/vmlDrawing67.vml"/><Relationship Id="rId6" Type="http://schemas.openxmlformats.org/officeDocument/2006/relationships/image" Target="../media/image93.emf"/><Relationship Id="rId5" Type="http://schemas.openxmlformats.org/officeDocument/2006/relationships/package" Target="../embeddings/Microsoft_Visio_Drawing78.vsdx"/><Relationship Id="rId4" Type="http://schemas.openxmlformats.org/officeDocument/2006/relationships/notesSlide" Target="../notesSlides/notesSlide98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3">
            <a:extLst>
              <a:ext uri="{FF2B5EF4-FFF2-40B4-BE49-F238E27FC236}">
                <a16:creationId xmlns:a16="http://schemas.microsoft.com/office/drawing/2014/main" id="{DAA03A6C-70A8-504F-B2A9-E24C66359451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457200" y="2895600"/>
            <a:ext cx="8305800" cy="1600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7200" b="1" dirty="0"/>
              <a:t>Chapter 7: </a:t>
            </a:r>
          </a:p>
          <a:p>
            <a:pPr marL="0" indent="0" algn="ctr">
              <a:buFont typeface="Arial" pitchFamily="34" charset="0"/>
              <a:buNone/>
            </a:pPr>
            <a:r>
              <a:rPr lang="en-US" sz="6800" b="1" dirty="0"/>
              <a:t>Microarchitecture</a:t>
            </a:r>
            <a:endParaRPr lang="en-US" sz="6800" dirty="0"/>
          </a:p>
          <a:p>
            <a:pPr lvl="1" algn="ctr"/>
            <a:endParaRPr lang="en-US" sz="7200" dirty="0"/>
          </a:p>
          <a:p>
            <a:pPr algn="ctr">
              <a:buFontTx/>
              <a:buNone/>
            </a:pPr>
            <a:endParaRPr lang="en-US" sz="7200" dirty="0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BE215E08-E5D1-4141-B204-0B80382DDC32}"/>
              </a:ext>
            </a:extLst>
          </p:cNvPr>
          <p:cNvSpPr/>
          <p:nvPr/>
        </p:nvSpPr>
        <p:spPr>
          <a:xfrm>
            <a:off x="1219200" y="457200"/>
            <a:ext cx="6705600" cy="22860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9E0841AF-DE14-1141-8434-E0942E0D4552}"/>
              </a:ext>
            </a:extLst>
          </p:cNvPr>
          <p:cNvSpPr txBox="1">
            <a:spLocks noChangeArrowheads="1"/>
          </p:cNvSpPr>
          <p:nvPr>
            <p:custDataLst>
              <p:tags r:id="rId2"/>
            </p:custDataLst>
          </p:nvPr>
        </p:nvSpPr>
        <p:spPr>
          <a:xfrm>
            <a:off x="457200" y="381000"/>
            <a:ext cx="8305800" cy="1600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4800" b="1" dirty="0">
                <a:solidFill>
                  <a:schemeClr val="bg1"/>
                </a:solidFill>
              </a:rPr>
              <a:t>Digital Design &amp;</a:t>
            </a:r>
          </a:p>
          <a:p>
            <a:pPr marL="0" indent="0" algn="ctr">
              <a:buFont typeface="Arial" pitchFamily="34" charset="0"/>
              <a:buNone/>
            </a:pPr>
            <a:r>
              <a:rPr lang="en-US" sz="4800" b="1" dirty="0">
                <a:solidFill>
                  <a:schemeClr val="bg1"/>
                </a:solidFill>
              </a:rPr>
              <a:t>Computer Architecture</a:t>
            </a:r>
          </a:p>
          <a:p>
            <a:pPr marL="0" indent="0" algn="ctr">
              <a:buFont typeface="Arial" pitchFamily="34" charset="0"/>
              <a:buNone/>
            </a:pPr>
            <a:r>
              <a:rPr lang="en-US" b="1" dirty="0">
                <a:solidFill>
                  <a:schemeClr val="bg1"/>
                </a:solidFill>
              </a:rPr>
              <a:t>Sarah Harris &amp; David Harris</a:t>
            </a:r>
          </a:p>
        </p:txBody>
      </p:sp>
    </p:spTree>
    <p:extLst>
      <p:ext uri="{BB962C8B-B14F-4D97-AF65-F5344CB8AC3E}">
        <p14:creationId xmlns:p14="http://schemas.microsoft.com/office/powerpoint/2010/main" val="8414514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Single-Cycle RISC-V Processor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5BE6367C-437A-49F8-83F7-CF5A46679EEE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533400" y="990600"/>
            <a:ext cx="8305800" cy="4953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dirty="0"/>
              <a:t>Datapath</a:t>
            </a:r>
          </a:p>
          <a:p>
            <a:pPr>
              <a:lnSpc>
                <a:spcPct val="90000"/>
              </a:lnSpc>
            </a:pPr>
            <a:r>
              <a:rPr lang="en-US" dirty="0"/>
              <a:t>Control</a:t>
            </a:r>
          </a:p>
        </p:txBody>
      </p:sp>
    </p:spTree>
    <p:extLst>
      <p:ext uri="{BB962C8B-B14F-4D97-AF65-F5344CB8AC3E}">
        <p14:creationId xmlns:p14="http://schemas.microsoft.com/office/powerpoint/2010/main" val="123390731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Multicycle Performance Example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100</a:t>
            </a:fld>
            <a:endParaRPr lang="en-US" dirty="0"/>
          </a:p>
        </p:txBody>
      </p:sp>
      <p:graphicFrame>
        <p:nvGraphicFramePr>
          <p:cNvPr id="6" name="Group 6">
            <a:extLst>
              <a:ext uri="{FF2B5EF4-FFF2-40B4-BE49-F238E27FC236}">
                <a16:creationId xmlns:a16="http://schemas.microsoft.com/office/drawing/2014/main" id="{4D77ACA7-6FD7-4492-9B4B-404969A6914C}"/>
              </a:ext>
            </a:extLst>
          </p:cNvPr>
          <p:cNvGraphicFramePr>
            <a:graphicFrameLocks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470357639"/>
              </p:ext>
            </p:extLst>
          </p:nvPr>
        </p:nvGraphicFramePr>
        <p:xfrm>
          <a:off x="1447800" y="1003679"/>
          <a:ext cx="6248400" cy="4513201"/>
        </p:xfrm>
        <a:graphic>
          <a:graphicData uri="http://schemas.openxmlformats.org/drawingml/2006/table">
            <a:tbl>
              <a:tblPr/>
              <a:tblGrid>
                <a:gridCol w="2667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05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7499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Arial" charset="0"/>
                        </a:rPr>
                        <a:t>Element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Arial" charset="0"/>
                        </a:rPr>
                        <a:t>Parameter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Arial" charset="0"/>
                        </a:rPr>
                        <a:t>Delay (</a:t>
                      </a:r>
                      <a:r>
                        <a:rPr kumimoji="0" lang="en-US" sz="2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Arial" charset="0"/>
                        </a:rPr>
                        <a:t>ps</a:t>
                      </a: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Arial" charset="0"/>
                        </a:rPr>
                        <a:t>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291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Register clock-to-Q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2000" b="0" i="1" u="none" strike="noStrike" cap="none" normalizeH="0" baseline="-250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pcq</a:t>
                      </a:r>
                      <a:r>
                        <a:rPr kumimoji="0" lang="en-US" sz="2000" b="0" i="0" u="none" strike="noStrike" cap="none" normalizeH="0" baseline="-250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_PC</a:t>
                      </a:r>
                      <a:endParaRPr kumimoji="0" lang="en-US" sz="2000" b="0" i="0" u="none" strike="noStrike" cap="none" normalizeH="0" baseline="-250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40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291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Register setup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2000" b="0" i="0" u="none" strike="noStrike" cap="none" normalizeH="0" baseline="-250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setup</a:t>
                      </a:r>
                      <a:endParaRPr kumimoji="0" lang="en-US" sz="2000" b="0" i="0" u="none" strike="noStrike" cap="none" normalizeH="0" baseline="-250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50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291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Multiplexer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2000" b="0" i="0" u="none" strike="noStrike" cap="none" normalizeH="0" baseline="-250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mux</a:t>
                      </a:r>
                      <a:endParaRPr kumimoji="0" lang="en-US" sz="2000" b="0" i="0" u="none" strike="noStrike" cap="none" normalizeH="0" baseline="-250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30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291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AND-OR gate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2000" b="0" i="0" u="none" strike="noStrike" cap="none" normalizeH="0" baseline="-250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AND</a:t>
                      </a:r>
                      <a:r>
                        <a:rPr kumimoji="0" lang="en-US" sz="20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-OR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6347997"/>
                  </a:ext>
                </a:extLst>
              </a:tr>
              <a:tr h="39291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ALU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2000" b="0" i="0" u="none" strike="noStrike" cap="none" normalizeH="0" baseline="-250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ALU</a:t>
                      </a:r>
                      <a:endParaRPr kumimoji="0" lang="en-US" sz="2000" b="0" i="0" u="none" strike="noStrike" cap="none" normalizeH="0" baseline="-250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120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291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Decoder (Control Unit)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2000" b="0" i="0" u="none" strike="noStrike" cap="none" normalizeH="0" baseline="-250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dec</a:t>
                      </a:r>
                      <a:endParaRPr kumimoji="0" lang="en-US" sz="2000" b="0" i="0" u="none" strike="noStrike" cap="none" normalizeH="0" baseline="-250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25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291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Extend unit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2000" b="0" i="0" u="none" strike="noStrike" cap="none" normalizeH="0" baseline="-250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dec</a:t>
                      </a:r>
                      <a:endParaRPr kumimoji="0" lang="en-US" sz="2000" b="0" i="0" u="none" strike="noStrike" cap="none" normalizeH="0" baseline="-250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35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9487151"/>
                  </a:ext>
                </a:extLst>
              </a:tr>
              <a:tr h="39291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Memory read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20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mem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200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1183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Register file read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2000" b="0" i="1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RF</a:t>
                      </a:r>
                      <a:r>
                        <a:rPr kumimoji="0" lang="en-US" sz="20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read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100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132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Register file setup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2000" b="0" i="1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RF</a:t>
                      </a:r>
                      <a:r>
                        <a:rPr kumimoji="0" lang="en-US" sz="20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setup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60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16" name="Rectangle 5">
            <a:extLst>
              <a:ext uri="{FF2B5EF4-FFF2-40B4-BE49-F238E27FC236}">
                <a16:creationId xmlns:a16="http://schemas.microsoft.com/office/drawing/2014/main" id="{6ACB48A0-FFD6-428C-B8D5-035891192371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066800" y="5904468"/>
            <a:ext cx="76962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lvl="1" indent="-342900">
              <a:lnSpc>
                <a:spcPct val="90000"/>
              </a:lnSpc>
              <a:spcBef>
                <a:spcPct val="20000"/>
              </a:spcBef>
            </a:pPr>
            <a:r>
              <a:rPr lang="en-US" sz="2400" b="1" i="1" dirty="0">
                <a:latin typeface="Times New Roman" pitchFamily="18" charset="0"/>
                <a:cs typeface="Arial" charset="0"/>
              </a:rPr>
              <a:t>            </a:t>
            </a:r>
            <a:r>
              <a:rPr lang="en-US" sz="2400" dirty="0">
                <a:latin typeface="Times New Roman" pitchFamily="18" charset="0"/>
                <a:cs typeface="Arial" charset="0"/>
              </a:rPr>
              <a:t>= (40 + 25 + 2*30 + 200 + 50) </a:t>
            </a:r>
            <a:r>
              <a:rPr lang="en-US" sz="2400" dirty="0" err="1">
                <a:latin typeface="Times New Roman" pitchFamily="18" charset="0"/>
                <a:cs typeface="Arial" charset="0"/>
              </a:rPr>
              <a:t>ps</a:t>
            </a:r>
            <a:r>
              <a:rPr lang="en-US" sz="2400" dirty="0">
                <a:latin typeface="Times New Roman" pitchFamily="18" charset="0"/>
                <a:cs typeface="Arial" charset="0"/>
              </a:rPr>
              <a:t> = </a:t>
            </a:r>
            <a:r>
              <a:rPr lang="en-US" sz="2400" b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375 </a:t>
            </a:r>
            <a:r>
              <a:rPr lang="en-US" sz="2400" b="1" dirty="0" err="1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ps</a:t>
            </a:r>
            <a:r>
              <a:rPr lang="en-US" sz="2400" b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 </a:t>
            </a:r>
          </a:p>
        </p:txBody>
      </p:sp>
      <p:sp>
        <p:nvSpPr>
          <p:cNvPr id="17" name="Rectangle 5">
            <a:extLst>
              <a:ext uri="{FF2B5EF4-FFF2-40B4-BE49-F238E27FC236}">
                <a16:creationId xmlns:a16="http://schemas.microsoft.com/office/drawing/2014/main" id="{BFA8BDC8-2FBC-41B3-8631-178E4856CCB5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066800" y="5486400"/>
            <a:ext cx="76962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lvl="1" indent="-342900">
              <a:lnSpc>
                <a:spcPct val="90000"/>
              </a:lnSpc>
              <a:spcBef>
                <a:spcPct val="20000"/>
              </a:spcBef>
            </a:pPr>
            <a:r>
              <a:rPr lang="en-US" sz="2400" b="1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400" b="1" i="1" baseline="-25000" dirty="0" err="1">
                <a:latin typeface="Times New Roman" pitchFamily="18" charset="0"/>
                <a:cs typeface="Arial" charset="0"/>
              </a:rPr>
              <a:t>c_multi</a:t>
            </a:r>
            <a:r>
              <a:rPr lang="en-US" sz="2400" b="1" dirty="0">
                <a:latin typeface="Times New Roman" pitchFamily="18" charset="0"/>
                <a:cs typeface="Arial" charset="0"/>
              </a:rPr>
              <a:t> = </a:t>
            </a:r>
            <a:r>
              <a:rPr lang="en-US" sz="2400" b="1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400" b="1" i="1" baseline="-25000" dirty="0" err="1">
                <a:latin typeface="Times New Roman" pitchFamily="18" charset="0"/>
                <a:cs typeface="Arial" charset="0"/>
              </a:rPr>
              <a:t>pcq</a:t>
            </a:r>
            <a:r>
              <a:rPr lang="en-US" sz="2400" b="1" i="1" baseline="-25000" dirty="0">
                <a:latin typeface="Times New Roman" pitchFamily="18" charset="0"/>
                <a:cs typeface="Arial" charset="0"/>
              </a:rPr>
              <a:t> </a:t>
            </a:r>
            <a:r>
              <a:rPr lang="en-US" sz="2400" b="1" dirty="0">
                <a:latin typeface="Times New Roman" pitchFamily="18" charset="0"/>
                <a:cs typeface="Arial" charset="0"/>
              </a:rPr>
              <a:t>+ </a:t>
            </a:r>
            <a:r>
              <a:rPr lang="en-US" sz="2400" b="1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400" b="1" baseline="-25000" dirty="0" err="1">
                <a:latin typeface="Times New Roman" pitchFamily="18" charset="0"/>
                <a:cs typeface="Arial" charset="0"/>
              </a:rPr>
              <a:t>dec</a:t>
            </a:r>
            <a:r>
              <a:rPr lang="en-US" sz="2400" b="1" dirty="0">
                <a:latin typeface="Times New Roman" pitchFamily="18" charset="0"/>
                <a:cs typeface="Arial" charset="0"/>
              </a:rPr>
              <a:t> + 2</a:t>
            </a:r>
            <a:r>
              <a:rPr lang="en-US" sz="2400" b="1" i="1" dirty="0">
                <a:latin typeface="Times New Roman" pitchFamily="18" charset="0"/>
                <a:cs typeface="Arial" charset="0"/>
              </a:rPr>
              <a:t>t</a:t>
            </a:r>
            <a:r>
              <a:rPr lang="en-US" sz="2400" b="1" baseline="-25000" dirty="0">
                <a:latin typeface="Times New Roman" pitchFamily="18" charset="0"/>
                <a:cs typeface="Arial" charset="0"/>
              </a:rPr>
              <a:t>mux</a:t>
            </a:r>
            <a:r>
              <a:rPr lang="en-US" sz="2400" b="1" dirty="0">
                <a:latin typeface="Times New Roman" pitchFamily="18" charset="0"/>
                <a:cs typeface="Arial" charset="0"/>
              </a:rPr>
              <a:t> + max(</a:t>
            </a:r>
            <a:r>
              <a:rPr lang="en-US" sz="2400" b="1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400" b="1" baseline="-25000" dirty="0" err="1">
                <a:latin typeface="Times New Roman" pitchFamily="18" charset="0"/>
                <a:cs typeface="Arial" charset="0"/>
              </a:rPr>
              <a:t>ALU</a:t>
            </a:r>
            <a:r>
              <a:rPr lang="en-US" sz="2400" b="1" baseline="-25000" dirty="0">
                <a:latin typeface="Times New Roman" pitchFamily="18" charset="0"/>
                <a:cs typeface="Arial" charset="0"/>
              </a:rPr>
              <a:t> </a:t>
            </a:r>
            <a:r>
              <a:rPr lang="en-US" sz="2400" b="1" dirty="0">
                <a:latin typeface="Times New Roman" pitchFamily="18" charset="0"/>
                <a:cs typeface="Arial" charset="0"/>
              </a:rPr>
              <a:t>, </a:t>
            </a:r>
            <a:r>
              <a:rPr lang="en-US" sz="2400" b="1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400" b="1" baseline="-25000" dirty="0" err="1">
                <a:latin typeface="Times New Roman" pitchFamily="18" charset="0"/>
                <a:cs typeface="Arial" charset="0"/>
              </a:rPr>
              <a:t>mem</a:t>
            </a:r>
            <a:r>
              <a:rPr lang="en-US" sz="2400" b="1" dirty="0">
                <a:latin typeface="Times New Roman" pitchFamily="18" charset="0"/>
                <a:cs typeface="Arial" charset="0"/>
              </a:rPr>
              <a:t>) + </a:t>
            </a:r>
            <a:r>
              <a:rPr lang="en-US" sz="2400" b="1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400" b="1" baseline="-25000" dirty="0" err="1">
                <a:latin typeface="Times New Roman" pitchFamily="18" charset="0"/>
                <a:cs typeface="Arial" charset="0"/>
              </a:rPr>
              <a:t>setup</a:t>
            </a:r>
            <a:endParaRPr lang="en-US" sz="2400" dirty="0">
              <a:latin typeface="Times New Roman" pitchFamily="18" charset="0"/>
              <a:cs typeface="Arial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20695F9-4CEC-406C-83AA-1E055256F90B}"/>
              </a:ext>
            </a:extLst>
          </p:cNvPr>
          <p:cNvSpPr/>
          <p:nvPr/>
        </p:nvSpPr>
        <p:spPr>
          <a:xfrm>
            <a:off x="2285999" y="5952252"/>
            <a:ext cx="6144431" cy="3723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995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Multicycle Performance Example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101</a:t>
            </a:fld>
            <a:endParaRPr lang="en-US" dirty="0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2375E1A5-A68E-4CDD-BB8F-9E465B9F4BAE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457200" y="990600"/>
            <a:ext cx="8458200" cy="480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3200" dirty="0">
                <a:latin typeface="+mj-lt"/>
                <a:cs typeface="Arial" charset="0"/>
              </a:rPr>
              <a:t>For a program with </a:t>
            </a:r>
            <a:r>
              <a:rPr lang="en-US" sz="3200" b="1" dirty="0">
                <a:latin typeface="+mj-lt"/>
                <a:cs typeface="Arial" charset="0"/>
              </a:rPr>
              <a:t>100 billion</a:t>
            </a:r>
            <a:r>
              <a:rPr lang="en-US" sz="3200" dirty="0">
                <a:latin typeface="+mj-lt"/>
                <a:cs typeface="Arial" charset="0"/>
              </a:rPr>
              <a:t> instructions executing on a </a:t>
            </a:r>
            <a:r>
              <a:rPr lang="en-US" sz="3200" b="1" dirty="0">
                <a:latin typeface="+mj-lt"/>
                <a:cs typeface="Arial" charset="0"/>
              </a:rPr>
              <a:t>multicycle</a:t>
            </a:r>
            <a:r>
              <a:rPr lang="en-US" sz="3200" dirty="0">
                <a:latin typeface="+mj-lt"/>
                <a:cs typeface="Arial" charset="0"/>
              </a:rPr>
              <a:t> RISC-V processor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3200" b="1" dirty="0">
                <a:latin typeface="+mj-lt"/>
                <a:cs typeface="Arial" charset="0"/>
              </a:rPr>
              <a:t>CPI</a:t>
            </a:r>
            <a:r>
              <a:rPr lang="en-US" sz="3200" dirty="0">
                <a:latin typeface="+mj-lt"/>
                <a:cs typeface="Arial" charset="0"/>
              </a:rPr>
              <a:t> = 4.12 cycles/instruction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3200" b="1" dirty="0">
                <a:latin typeface="+mj-lt"/>
                <a:cs typeface="Arial" charset="0"/>
              </a:rPr>
              <a:t>Clock cycle time: </a:t>
            </a:r>
            <a:r>
              <a:rPr lang="en-US" sz="3200" i="1" dirty="0" err="1">
                <a:latin typeface="+mj-lt"/>
                <a:cs typeface="Arial" charset="0"/>
              </a:rPr>
              <a:t>T</a:t>
            </a:r>
            <a:r>
              <a:rPr lang="en-US" sz="3200" i="1" baseline="-25000" dirty="0" err="1">
                <a:latin typeface="+mj-lt"/>
                <a:cs typeface="Arial" charset="0"/>
              </a:rPr>
              <a:t>c_multi</a:t>
            </a:r>
            <a:r>
              <a:rPr lang="en-US" sz="3200" dirty="0">
                <a:latin typeface="+mj-lt"/>
                <a:cs typeface="Arial" charset="0"/>
              </a:rPr>
              <a:t> = 375 </a:t>
            </a:r>
            <a:r>
              <a:rPr lang="en-US" sz="3200" dirty="0" err="1">
                <a:latin typeface="+mj-lt"/>
                <a:cs typeface="Arial" charset="0"/>
              </a:rPr>
              <a:t>ps</a:t>
            </a:r>
            <a:endParaRPr lang="en-US" sz="3200" dirty="0">
              <a:latin typeface="+mj-lt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endParaRPr lang="en-US" sz="2400" i="1" dirty="0">
              <a:latin typeface="+mj-lt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r>
              <a:rPr lang="en-US" sz="2800" b="1" dirty="0">
                <a:solidFill>
                  <a:srgbClr val="0070C0"/>
                </a:solidFill>
                <a:latin typeface="+mj-lt"/>
                <a:cs typeface="Arial" charset="0"/>
              </a:rPr>
              <a:t>Execution Time = </a:t>
            </a:r>
            <a:r>
              <a:rPr lang="en-US" sz="2800" dirty="0">
                <a:latin typeface="+mj-lt"/>
                <a:cs typeface="Arial" charset="0"/>
              </a:rPr>
              <a:t>(# instructions) </a:t>
            </a:r>
            <a:r>
              <a:rPr lang="en-US" sz="2800" dirty="0">
                <a:latin typeface="+mj-lt"/>
                <a:cs typeface="Times New Roman" pitchFamily="18" charset="0"/>
              </a:rPr>
              <a:t>× </a:t>
            </a:r>
            <a:r>
              <a:rPr lang="en-US" sz="2800" dirty="0">
                <a:latin typeface="+mj-lt"/>
                <a:cs typeface="Arial" charset="0"/>
              </a:rPr>
              <a:t>CPI </a:t>
            </a:r>
            <a:r>
              <a:rPr lang="en-US" sz="2800" dirty="0">
                <a:latin typeface="+mj-lt"/>
                <a:cs typeface="Times New Roman" pitchFamily="18" charset="0"/>
              </a:rPr>
              <a:t>×</a:t>
            </a:r>
            <a:r>
              <a:rPr lang="en-US" sz="2800" dirty="0">
                <a:latin typeface="+mj-lt"/>
                <a:cs typeface="Arial" charset="0"/>
              </a:rPr>
              <a:t> </a:t>
            </a:r>
            <a:r>
              <a:rPr lang="en-US" sz="2800" i="1" dirty="0">
                <a:latin typeface="+mj-lt"/>
                <a:cs typeface="Arial" charset="0"/>
              </a:rPr>
              <a:t>T</a:t>
            </a:r>
            <a:r>
              <a:rPr lang="en-US" sz="2800" i="1" baseline="-25000" dirty="0">
                <a:latin typeface="+mj-lt"/>
                <a:cs typeface="Arial" charset="0"/>
              </a:rPr>
              <a:t>c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800" i="1" dirty="0">
                <a:latin typeface="+mj-lt"/>
                <a:cs typeface="Arial" charset="0"/>
              </a:rPr>
              <a:t>		                 </a:t>
            </a:r>
            <a:r>
              <a:rPr lang="en-US" sz="2800" dirty="0">
                <a:latin typeface="+mj-lt"/>
                <a:cs typeface="Arial" charset="0"/>
              </a:rPr>
              <a:t>= (100 </a:t>
            </a:r>
            <a:r>
              <a:rPr lang="en-US" sz="2800" dirty="0">
                <a:latin typeface="+mj-lt"/>
                <a:cs typeface="Times New Roman" pitchFamily="18" charset="0"/>
              </a:rPr>
              <a:t>× 10</a:t>
            </a:r>
            <a:r>
              <a:rPr lang="en-US" sz="2800" baseline="30000" dirty="0">
                <a:latin typeface="+mj-lt"/>
                <a:cs typeface="Times New Roman" pitchFamily="18" charset="0"/>
              </a:rPr>
              <a:t>9</a:t>
            </a:r>
            <a:r>
              <a:rPr lang="en-US" sz="2800" dirty="0">
                <a:latin typeface="+mj-lt"/>
                <a:cs typeface="Arial" charset="0"/>
              </a:rPr>
              <a:t>)(4.12)(375  </a:t>
            </a:r>
            <a:r>
              <a:rPr lang="en-US" sz="2800" dirty="0">
                <a:latin typeface="+mj-lt"/>
                <a:cs typeface="Times New Roman" pitchFamily="18" charset="0"/>
              </a:rPr>
              <a:t>× 10</a:t>
            </a:r>
            <a:r>
              <a:rPr lang="en-US" sz="2800" baseline="30000" dirty="0">
                <a:latin typeface="+mj-lt"/>
                <a:cs typeface="Times New Roman" pitchFamily="18" charset="0"/>
              </a:rPr>
              <a:t>-12</a:t>
            </a:r>
            <a:r>
              <a:rPr lang="en-US" sz="2800" dirty="0">
                <a:latin typeface="+mj-lt"/>
                <a:cs typeface="Arial" charset="0"/>
              </a:rPr>
              <a:t>)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800" dirty="0">
                <a:latin typeface="+mj-lt"/>
                <a:cs typeface="Arial" charset="0"/>
              </a:rPr>
              <a:t>		                 = </a:t>
            </a:r>
            <a:r>
              <a:rPr lang="en-US" sz="2800" b="1" dirty="0">
                <a:latin typeface="+mj-lt"/>
                <a:cs typeface="Arial" charset="0"/>
              </a:rPr>
              <a:t>155 seconds</a:t>
            </a:r>
            <a:endParaRPr lang="en-US" sz="2800" b="1" dirty="0">
              <a:latin typeface="Times New Roman" pitchFamily="18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endParaRPr lang="en-US" sz="2800" b="1" dirty="0">
              <a:latin typeface="+mj-lt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800" b="1" dirty="0">
                <a:latin typeface="+mj-lt"/>
                <a:cs typeface="Arial" charset="0"/>
              </a:rPr>
              <a:t>This is </a:t>
            </a:r>
            <a:r>
              <a:rPr lang="en-US" sz="2800" b="1" dirty="0">
                <a:solidFill>
                  <a:srgbClr val="FF0000"/>
                </a:solidFill>
                <a:latin typeface="+mj-lt"/>
                <a:cs typeface="Arial" charset="0"/>
              </a:rPr>
              <a:t>slower</a:t>
            </a:r>
            <a:r>
              <a:rPr lang="en-US" sz="2800" b="1" dirty="0">
                <a:latin typeface="+mj-lt"/>
                <a:cs typeface="Arial" charset="0"/>
              </a:rPr>
              <a:t> than the single-cycle processor (75 sec.)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endParaRPr lang="en-US" sz="2400" b="1" dirty="0">
              <a:latin typeface="+mj-lt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endParaRPr lang="en-US" sz="2400" b="1" dirty="0">
              <a:latin typeface="+mj-lt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400" b="1" dirty="0">
                <a:latin typeface="+mj-lt"/>
                <a:cs typeface="Arial" charset="0"/>
              </a:rPr>
              <a:t>	</a:t>
            </a:r>
            <a:endParaRPr lang="en-US" sz="2400" dirty="0">
              <a:latin typeface="+mj-lt"/>
              <a:cs typeface="Arial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0775812-2D37-4A11-BC05-FE8D91975FD0}"/>
              </a:ext>
            </a:extLst>
          </p:cNvPr>
          <p:cNvSpPr/>
          <p:nvPr/>
        </p:nvSpPr>
        <p:spPr>
          <a:xfrm>
            <a:off x="304800" y="3962400"/>
            <a:ext cx="8229600" cy="1066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675382F-1F6B-4809-89E0-187C99452FDF}"/>
              </a:ext>
            </a:extLst>
          </p:cNvPr>
          <p:cNvSpPr/>
          <p:nvPr/>
        </p:nvSpPr>
        <p:spPr>
          <a:xfrm>
            <a:off x="452651" y="5210033"/>
            <a:ext cx="8229600" cy="609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32005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0" y="76200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+mj-lt"/>
              </a:rPr>
              <a:t>Chapter 7: Microarchitecture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DAA03A6C-70A8-504F-B2A9-E24C66359451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0" y="2438400"/>
            <a:ext cx="9144000" cy="1600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7200" b="1" dirty="0"/>
              <a:t>Pipelined RISC-V Processor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25696090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Pipelined RISC-V Processor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103</a:t>
            </a:fld>
            <a:endParaRPr lang="en-US" dirty="0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AAF3B4A4-E744-42FD-AA8F-521FC892FC5D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990600"/>
            <a:ext cx="7696200" cy="480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3200" b="1" dirty="0">
                <a:latin typeface="+mj-lt"/>
                <a:cs typeface="Arial" charset="0"/>
              </a:rPr>
              <a:t>Temporal parallelism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+mj-lt"/>
                <a:cs typeface="Arial" charset="0"/>
              </a:rPr>
              <a:t>Divide single-cycle processor into </a:t>
            </a:r>
            <a:r>
              <a:rPr lang="en-US" sz="3200" b="1" dirty="0">
                <a:solidFill>
                  <a:srgbClr val="0070C0"/>
                </a:solidFill>
                <a:latin typeface="+mj-lt"/>
                <a:cs typeface="Arial" charset="0"/>
              </a:rPr>
              <a:t>5 stages</a:t>
            </a:r>
            <a:r>
              <a:rPr lang="en-US" sz="3200" dirty="0">
                <a:latin typeface="+mj-lt"/>
                <a:cs typeface="Arial" charset="0"/>
              </a:rPr>
              <a:t>: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2400" dirty="0">
                <a:latin typeface="+mj-lt"/>
                <a:cs typeface="Arial" charset="0"/>
              </a:rPr>
              <a:t>Fetch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2400" dirty="0">
                <a:latin typeface="+mj-lt"/>
                <a:cs typeface="Arial" charset="0"/>
              </a:rPr>
              <a:t>Decode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2400" dirty="0">
                <a:latin typeface="+mj-lt"/>
                <a:cs typeface="Arial" charset="0"/>
              </a:rPr>
              <a:t>Execute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2400" dirty="0">
                <a:latin typeface="+mj-lt"/>
                <a:cs typeface="Arial" charset="0"/>
              </a:rPr>
              <a:t>Memory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2400" dirty="0" err="1">
                <a:latin typeface="+mj-lt"/>
                <a:cs typeface="Arial" charset="0"/>
              </a:rPr>
              <a:t>Writeback</a:t>
            </a:r>
            <a:endParaRPr lang="en-US" sz="2400" dirty="0">
              <a:latin typeface="+mj-lt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+mj-lt"/>
                <a:cs typeface="Arial" charset="0"/>
              </a:rPr>
              <a:t>Add </a:t>
            </a:r>
            <a:r>
              <a:rPr lang="en-US" sz="3200" b="1" dirty="0">
                <a:latin typeface="+mj-lt"/>
                <a:cs typeface="Arial" charset="0"/>
              </a:rPr>
              <a:t>pipeline registers </a:t>
            </a:r>
            <a:r>
              <a:rPr lang="en-US" sz="3200" dirty="0">
                <a:latin typeface="+mj-lt"/>
                <a:cs typeface="Arial" charset="0"/>
              </a:rPr>
              <a:t>between stages</a:t>
            </a:r>
          </a:p>
        </p:txBody>
      </p:sp>
    </p:spTree>
    <p:extLst>
      <p:ext uri="{BB962C8B-B14F-4D97-AF65-F5344CB8AC3E}">
        <p14:creationId xmlns:p14="http://schemas.microsoft.com/office/powerpoint/2010/main" val="47557280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Single-Cycle vs. Pipelined Processor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104</a:t>
            </a:fld>
            <a:endParaRPr lang="en-US" dirty="0"/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C877FFE7-7630-408E-834D-2A1CE184B00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47920213"/>
              </p:ext>
            </p:extLst>
          </p:nvPr>
        </p:nvGraphicFramePr>
        <p:xfrm>
          <a:off x="876701" y="934712"/>
          <a:ext cx="7390597" cy="4988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611" name="Visio" r:id="rId4" imgW="3878757" imgH="2617352" progId="Visio.Drawing.15">
                  <p:embed/>
                </p:oleObj>
              </mc:Choice>
              <mc:Fallback>
                <p:oleObj name="Visio" r:id="rId4" imgW="3878757" imgH="2617352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76701" y="934712"/>
                        <a:ext cx="7390597" cy="49885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71992372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Pipelined Processor Abstraction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105</a:t>
            </a:fld>
            <a:endParaRPr lang="en-US" dirty="0"/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7D5C38A7-AE03-4C4A-B41F-35E88FCC3CE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83464629"/>
              </p:ext>
            </p:extLst>
          </p:nvPr>
        </p:nvGraphicFramePr>
        <p:xfrm>
          <a:off x="152400" y="1143000"/>
          <a:ext cx="8759788" cy="3733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635" name="Visio" r:id="rId4" imgW="5650141" imgH="2407794" progId="Visio.Drawing.15">
                  <p:embed/>
                </p:oleObj>
              </mc:Choice>
              <mc:Fallback>
                <p:oleObj name="Visio" r:id="rId4" imgW="5650141" imgH="2407794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2400" y="1143000"/>
                        <a:ext cx="8759788" cy="3733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4093071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Single-Cycle &amp; Pipelined </a:t>
            </a:r>
            <a:r>
              <a:rPr lang="en-US" sz="4400" dirty="0" err="1">
                <a:solidFill>
                  <a:schemeClr val="bg1"/>
                </a:solidFill>
                <a:latin typeface="+mj-lt"/>
              </a:rPr>
              <a:t>Datapaths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106</a:t>
            </a:fld>
            <a:endParaRPr lang="en-US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C2CF051B-C178-48DC-8CCB-A3368FAD6D7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02348828"/>
              </p:ext>
            </p:extLst>
          </p:nvPr>
        </p:nvGraphicFramePr>
        <p:xfrm>
          <a:off x="1985963" y="869894"/>
          <a:ext cx="6700837" cy="53594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659" name="Visio" r:id="rId5" imgW="7002603" imgH="5600794" progId="Visio.Drawing.15">
                  <p:embed/>
                </p:oleObj>
              </mc:Choice>
              <mc:Fallback>
                <p:oleObj name="Visio" r:id="rId5" imgW="7002603" imgH="5600794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985963" y="869894"/>
                        <a:ext cx="6700837" cy="53594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7">
            <a:extLst>
              <a:ext uri="{FF2B5EF4-FFF2-40B4-BE49-F238E27FC236}">
                <a16:creationId xmlns:a16="http://schemas.microsoft.com/office/drawing/2014/main" id="{7636EB1D-EBAA-4BA4-939B-DE312335F3F3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52400" y="3830320"/>
            <a:ext cx="1752600" cy="21894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2000" dirty="0">
                <a:latin typeface="+mj-lt"/>
                <a:cs typeface="Arial" charset="0"/>
              </a:rPr>
              <a:t>Signals in Pipelined Processor are appended with first letter of stage (i.e., PC</a:t>
            </a:r>
            <a:r>
              <a:rPr lang="en-US" sz="2000" b="1" dirty="0">
                <a:solidFill>
                  <a:srgbClr val="0070C0"/>
                </a:solidFill>
                <a:latin typeface="+mj-lt"/>
                <a:cs typeface="Arial" charset="0"/>
              </a:rPr>
              <a:t>F</a:t>
            </a:r>
            <a:r>
              <a:rPr lang="en-US" sz="2000" dirty="0">
                <a:latin typeface="+mj-lt"/>
                <a:cs typeface="Arial" charset="0"/>
              </a:rPr>
              <a:t>, PC</a:t>
            </a:r>
            <a:r>
              <a:rPr lang="en-US" sz="2000" b="1" dirty="0">
                <a:solidFill>
                  <a:srgbClr val="0070C0"/>
                </a:solidFill>
                <a:latin typeface="+mj-lt"/>
                <a:cs typeface="Arial" charset="0"/>
              </a:rPr>
              <a:t>D</a:t>
            </a:r>
            <a:r>
              <a:rPr lang="en-US" sz="2000" dirty="0">
                <a:latin typeface="+mj-lt"/>
                <a:cs typeface="Arial" charset="0"/>
              </a:rPr>
              <a:t>, PC</a:t>
            </a:r>
            <a:r>
              <a:rPr lang="en-US" sz="2000" b="1" dirty="0">
                <a:solidFill>
                  <a:srgbClr val="0070C0"/>
                </a:solidFill>
                <a:latin typeface="+mj-lt"/>
                <a:cs typeface="Arial" charset="0"/>
              </a:rPr>
              <a:t>E</a:t>
            </a:r>
            <a:r>
              <a:rPr lang="en-US" sz="2000" dirty="0">
                <a:latin typeface="+mj-lt"/>
                <a:cs typeface="Arial" charset="0"/>
              </a:rPr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1464759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Corrected Pipelined Datapath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107</a:t>
            </a:fld>
            <a:endParaRPr lang="en-US" dirty="0"/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FE0EC43E-2B34-40F9-B1FF-D5789D8FE67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14225077"/>
              </p:ext>
            </p:extLst>
          </p:nvPr>
        </p:nvGraphicFramePr>
        <p:xfrm>
          <a:off x="168304" y="1295400"/>
          <a:ext cx="8807392" cy="30168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683" name="Visio" r:id="rId5" imgW="6960923" imgH="2384887" progId="Visio.Drawing.15">
                  <p:embed/>
                </p:oleObj>
              </mc:Choice>
              <mc:Fallback>
                <p:oleObj name="Visio" r:id="rId5" imgW="6960923" imgH="2384887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68304" y="1295400"/>
                        <a:ext cx="8807392" cy="30168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tangle 7">
            <a:extLst>
              <a:ext uri="{FF2B5EF4-FFF2-40B4-BE49-F238E27FC236}">
                <a16:creationId xmlns:a16="http://schemas.microsoft.com/office/drawing/2014/main" id="{0B611BA7-22F1-4397-9997-AE6800CA0DEA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09600" y="4572000"/>
            <a:ext cx="8001000" cy="571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457200" indent="-457200"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3000" b="1" i="1" dirty="0">
                <a:solidFill>
                  <a:srgbClr val="0070C0"/>
                </a:solidFill>
                <a:latin typeface="+mj-lt"/>
                <a:cs typeface="Arial" charset="0"/>
              </a:rPr>
              <a:t>Rd</a:t>
            </a:r>
            <a:r>
              <a:rPr lang="en-US" sz="3000" i="1" dirty="0">
                <a:latin typeface="+mj-lt"/>
                <a:cs typeface="Arial" charset="0"/>
              </a:rPr>
              <a:t> </a:t>
            </a:r>
            <a:r>
              <a:rPr lang="en-US" sz="3000" dirty="0">
                <a:latin typeface="+mj-lt"/>
                <a:cs typeface="Arial" charset="0"/>
              </a:rPr>
              <a:t>must arrive at same time as</a:t>
            </a:r>
            <a:r>
              <a:rPr lang="en-US" sz="3000" b="1" dirty="0">
                <a:latin typeface="+mj-lt"/>
                <a:cs typeface="Arial" charset="0"/>
              </a:rPr>
              <a:t> </a:t>
            </a:r>
            <a:r>
              <a:rPr lang="en-US" sz="3000" b="1" i="1" dirty="0">
                <a:solidFill>
                  <a:srgbClr val="0070C0"/>
                </a:solidFill>
                <a:latin typeface="+mj-lt"/>
                <a:cs typeface="Arial" charset="0"/>
              </a:rPr>
              <a:t>Result</a:t>
            </a:r>
          </a:p>
          <a:p>
            <a:pPr marL="457200" indent="-457200"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3000" dirty="0">
                <a:latin typeface="+mj-lt"/>
                <a:cs typeface="Arial" charset="0"/>
              </a:rPr>
              <a:t>Register file written on </a:t>
            </a:r>
            <a:r>
              <a:rPr lang="en-US" sz="3000" b="1" dirty="0">
                <a:solidFill>
                  <a:srgbClr val="0070C0"/>
                </a:solidFill>
                <a:latin typeface="+mj-lt"/>
                <a:cs typeface="Arial" charset="0"/>
              </a:rPr>
              <a:t>falling edge</a:t>
            </a:r>
            <a:r>
              <a:rPr lang="en-US" sz="3000" b="1" dirty="0">
                <a:latin typeface="+mj-lt"/>
                <a:cs typeface="Arial" charset="0"/>
              </a:rPr>
              <a:t> </a:t>
            </a:r>
            <a:r>
              <a:rPr lang="en-US" sz="3000" dirty="0">
                <a:latin typeface="+mj-lt"/>
                <a:cs typeface="Arial" charset="0"/>
              </a:rPr>
              <a:t>of </a:t>
            </a:r>
            <a:r>
              <a:rPr lang="en-US" sz="3000" i="1" dirty="0">
                <a:latin typeface="+mj-lt"/>
                <a:cs typeface="Arial" charset="0"/>
              </a:rPr>
              <a:t>CLK</a:t>
            </a:r>
          </a:p>
        </p:txBody>
      </p:sp>
    </p:spTree>
    <p:extLst>
      <p:ext uri="{BB962C8B-B14F-4D97-AF65-F5344CB8AC3E}">
        <p14:creationId xmlns:p14="http://schemas.microsoft.com/office/powerpoint/2010/main" val="395123820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Pipelined Processor with Control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108</a:t>
            </a:fld>
            <a:endParaRPr lang="en-US" dirty="0"/>
          </a:p>
        </p:txBody>
      </p:sp>
      <p:sp>
        <p:nvSpPr>
          <p:cNvPr id="11" name="Rectangle 7">
            <a:extLst>
              <a:ext uri="{FF2B5EF4-FFF2-40B4-BE49-F238E27FC236}">
                <a16:creationId xmlns:a16="http://schemas.microsoft.com/office/drawing/2014/main" id="{0B611BA7-22F1-4397-9997-AE6800CA0DEA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457200" y="5524500"/>
            <a:ext cx="86868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457200" indent="-457200">
              <a:buFont typeface="Arial" pitchFamily="34" charset="0"/>
              <a:buChar char="•"/>
            </a:pPr>
            <a:r>
              <a:rPr lang="en-US" sz="2400" b="1" dirty="0">
                <a:solidFill>
                  <a:srgbClr val="0070C0"/>
                </a:solidFill>
              </a:rPr>
              <a:t>Same control unit </a:t>
            </a:r>
            <a:r>
              <a:rPr lang="en-US" sz="2400" dirty="0"/>
              <a:t>as single-cycle processor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sz="2400" b="1" dirty="0">
                <a:solidFill>
                  <a:srgbClr val="0070C0"/>
                </a:solidFill>
              </a:rPr>
              <a:t>Control signals travel with </a:t>
            </a:r>
            <a:r>
              <a:rPr lang="en-US" sz="2400" dirty="0"/>
              <a:t>the instruction (drop off when used)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B7C06FF4-B62A-4386-90FD-8EE65918B60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1307180"/>
              </p:ext>
            </p:extLst>
          </p:nvPr>
        </p:nvGraphicFramePr>
        <p:xfrm>
          <a:off x="121802" y="914400"/>
          <a:ext cx="8756841" cy="464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707" name="Visio" r:id="rId5" imgW="6957095" imgH="3691866" progId="Visio.Drawing.15">
                  <p:embed/>
                </p:oleObj>
              </mc:Choice>
              <mc:Fallback>
                <p:oleObj name="Visio" r:id="rId5" imgW="6957095" imgH="3691866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21802" y="914400"/>
                        <a:ext cx="8756841" cy="4648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4158127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0" y="76200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+mj-lt"/>
              </a:rPr>
              <a:t>Chapter 7: Microarchitecture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DAA03A6C-70A8-504F-B2A9-E24C66359451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0" y="2438400"/>
            <a:ext cx="9144000" cy="1600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7200" b="1" dirty="0"/>
              <a:t>Pipelined Processor Hazards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16804682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Example Program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5BE6367C-437A-49F8-83F7-CF5A46679EEE}"/>
              </a:ext>
            </a:extLst>
          </p:cNvPr>
          <p:cNvSpPr txBox="1">
            <a:spLocks noChangeArrowheads="1"/>
          </p:cNvSpPr>
          <p:nvPr>
            <p:custDataLst>
              <p:tags r:id="rId2"/>
            </p:custDataLst>
          </p:nvPr>
        </p:nvSpPr>
        <p:spPr>
          <a:xfrm>
            <a:off x="533400" y="990600"/>
            <a:ext cx="8305800" cy="4953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dirty="0"/>
              <a:t>Design </a:t>
            </a:r>
            <a:r>
              <a:rPr lang="en-US" dirty="0" err="1"/>
              <a:t>datapath</a:t>
            </a:r>
            <a:endParaRPr lang="en-US" dirty="0"/>
          </a:p>
          <a:p>
            <a:pPr>
              <a:lnSpc>
                <a:spcPct val="90000"/>
              </a:lnSpc>
            </a:pPr>
            <a:r>
              <a:rPr lang="en-US" dirty="0"/>
              <a:t>View example program executing</a:t>
            </a:r>
          </a:p>
          <a:p>
            <a:pPr>
              <a:lnSpc>
                <a:spcPct val="90000"/>
              </a:lnSpc>
            </a:pPr>
            <a:endParaRPr lang="en-US" dirty="0"/>
          </a:p>
          <a:p>
            <a:pPr marL="0" indent="0">
              <a:lnSpc>
                <a:spcPct val="90000"/>
              </a:lnSpc>
              <a:buNone/>
            </a:pPr>
            <a:endParaRPr lang="en-US" dirty="0"/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0C447F09-B405-4BEF-9F7E-573D58931E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34258829"/>
              </p:ext>
            </p:extLst>
          </p:nvPr>
        </p:nvGraphicFramePr>
        <p:xfrm>
          <a:off x="209748" y="2819400"/>
          <a:ext cx="8724504" cy="198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1" name="Visio" r:id="rId5" imgW="5368166" imgH="1219169" progId="Visio.Drawing.15">
                  <p:embed/>
                </p:oleObj>
              </mc:Choice>
              <mc:Fallback>
                <p:oleObj name="Visio" r:id="rId5" imgW="5368166" imgH="1219169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09748" y="2819400"/>
                        <a:ext cx="8724504" cy="1981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9F6A0063-AD17-4183-9F95-B6F2BD84CD51}"/>
              </a:ext>
            </a:extLst>
          </p:cNvPr>
          <p:cNvSpPr txBox="1"/>
          <p:nvPr/>
        </p:nvSpPr>
        <p:spPr>
          <a:xfrm>
            <a:off x="217263" y="2424824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</a:rPr>
              <a:t>Example Program:</a:t>
            </a:r>
          </a:p>
        </p:txBody>
      </p:sp>
    </p:spTree>
    <p:extLst>
      <p:ext uri="{BB962C8B-B14F-4D97-AF65-F5344CB8AC3E}">
        <p14:creationId xmlns:p14="http://schemas.microsoft.com/office/powerpoint/2010/main" val="3203766760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Pipelined Hazards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110</a:t>
            </a:fld>
            <a:endParaRPr lang="en-US" dirty="0"/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F1B76264-BCA6-430B-BCAD-C9B7C3C3463C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457200" y="9906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When an instruction depends on result from instruction that hasn’t completed</a:t>
            </a:r>
          </a:p>
          <a:p>
            <a:r>
              <a:rPr lang="en-US" dirty="0"/>
              <a:t>Types:</a:t>
            </a:r>
          </a:p>
          <a:p>
            <a:pPr lvl="1"/>
            <a:r>
              <a:rPr lang="en-US" b="1" dirty="0">
                <a:solidFill>
                  <a:srgbClr val="0070C0"/>
                </a:solidFill>
              </a:rPr>
              <a:t>Data hazard: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/>
              <a:t>register value not yet written back to register file</a:t>
            </a:r>
          </a:p>
          <a:p>
            <a:pPr lvl="1"/>
            <a:r>
              <a:rPr lang="en-US" b="1" dirty="0">
                <a:solidFill>
                  <a:srgbClr val="0070C0"/>
                </a:solidFill>
              </a:rPr>
              <a:t>Control hazard: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/>
              <a:t>next instruction not decided yet (caused by branch)</a:t>
            </a:r>
          </a:p>
        </p:txBody>
      </p:sp>
    </p:spTree>
    <p:extLst>
      <p:ext uri="{BB962C8B-B14F-4D97-AF65-F5344CB8AC3E}">
        <p14:creationId xmlns:p14="http://schemas.microsoft.com/office/powerpoint/2010/main" val="1426497874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Data Hazard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111</a:t>
            </a:fld>
            <a:endParaRPr lang="en-US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788C948F-27F7-47C0-B303-7EB09F6ACA9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76410594"/>
              </p:ext>
            </p:extLst>
          </p:nvPr>
        </p:nvGraphicFramePr>
        <p:xfrm>
          <a:off x="390106" y="1447800"/>
          <a:ext cx="8447035" cy="297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731" name="Visio" r:id="rId4" imgW="4895655" imgH="1722277" progId="Visio.Drawing.15">
                  <p:embed/>
                </p:oleObj>
              </mc:Choice>
              <mc:Fallback>
                <p:oleObj name="Visio" r:id="rId4" imgW="4895655" imgH="1722277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90106" y="1447800"/>
                        <a:ext cx="8447035" cy="2971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66800614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Handling Data Hazards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112</a:t>
            </a:fld>
            <a:endParaRPr lang="en-US" dirty="0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392E2BF5-7763-4038-B2D8-EE7ABDDC4AD0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533400" y="10668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Insert </a:t>
            </a:r>
            <a:r>
              <a:rPr lang="en-US" dirty="0" err="1"/>
              <a:t>nops</a:t>
            </a:r>
            <a:r>
              <a:rPr lang="en-US" dirty="0"/>
              <a:t> in code at compile time</a:t>
            </a:r>
          </a:p>
          <a:p>
            <a:r>
              <a:rPr lang="en-US" dirty="0"/>
              <a:t>Rearrange code at compile time</a:t>
            </a:r>
          </a:p>
          <a:p>
            <a:r>
              <a:rPr lang="en-US" dirty="0"/>
              <a:t>Forward data at run time</a:t>
            </a:r>
          </a:p>
          <a:p>
            <a:r>
              <a:rPr lang="en-US" dirty="0"/>
              <a:t>Stall the processor at run time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317DE80-3B14-401F-A1C9-427762F534AD}"/>
              </a:ext>
            </a:extLst>
          </p:cNvPr>
          <p:cNvSpPr/>
          <p:nvPr/>
        </p:nvSpPr>
        <p:spPr>
          <a:xfrm>
            <a:off x="381000" y="1066800"/>
            <a:ext cx="6781800" cy="2971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341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Handling Data Hazards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113</a:t>
            </a:fld>
            <a:endParaRPr lang="en-US" dirty="0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392E2BF5-7763-4038-B2D8-EE7ABDDC4AD0}"/>
              </a:ext>
            </a:extLst>
          </p:cNvPr>
          <p:cNvSpPr txBox="1">
            <a:spLocks noChangeArrowheads="1"/>
          </p:cNvSpPr>
          <p:nvPr>
            <p:custDataLst>
              <p:tags r:id="rId2"/>
            </p:custDataLst>
          </p:nvPr>
        </p:nvSpPr>
        <p:spPr>
          <a:xfrm>
            <a:off x="533400" y="10668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•"/>
            </a:pPr>
            <a:r>
              <a:rPr lang="en-US" sz="2600" b="1" dirty="0">
                <a:solidFill>
                  <a:srgbClr val="0070C0"/>
                </a:solidFill>
                <a:cs typeface="Arial" charset="0"/>
              </a:rPr>
              <a:t>Insert </a:t>
            </a:r>
            <a:r>
              <a:rPr lang="en-US" sz="2600" dirty="0">
                <a:cs typeface="Arial" charset="0"/>
              </a:rPr>
              <a:t>enough</a:t>
            </a:r>
            <a:r>
              <a:rPr lang="en-US" sz="2600" b="1" dirty="0">
                <a:solidFill>
                  <a:srgbClr val="0070C0"/>
                </a:solidFill>
                <a:cs typeface="Arial" charset="0"/>
              </a:rPr>
              <a:t> </a:t>
            </a:r>
            <a:r>
              <a:rPr lang="en-US" sz="2600" b="1" dirty="0" err="1">
                <a:solidFill>
                  <a:srgbClr val="0070C0"/>
                </a:solidFill>
                <a:cs typeface="Arial" charset="0"/>
              </a:rPr>
              <a:t>nops</a:t>
            </a:r>
            <a:r>
              <a:rPr lang="en-US" sz="2600" b="1" dirty="0">
                <a:solidFill>
                  <a:srgbClr val="0070C0"/>
                </a:solidFill>
                <a:cs typeface="Arial" charset="0"/>
              </a:rPr>
              <a:t> </a:t>
            </a:r>
            <a:r>
              <a:rPr lang="en-US" sz="2600" dirty="0">
                <a:cs typeface="Arial" charset="0"/>
              </a:rPr>
              <a:t>for result to be ready</a:t>
            </a:r>
          </a:p>
          <a:p>
            <a:pPr>
              <a:buFontTx/>
              <a:buChar char="•"/>
            </a:pPr>
            <a:r>
              <a:rPr lang="en-US" sz="2600" dirty="0">
                <a:cs typeface="Arial" charset="0"/>
              </a:rPr>
              <a:t>Or move independent useful instructions forward</a:t>
            </a:r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C7299A06-3436-4072-9319-C738266AA1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29920039"/>
              </p:ext>
            </p:extLst>
          </p:nvPr>
        </p:nvGraphicFramePr>
        <p:xfrm>
          <a:off x="426308" y="2362200"/>
          <a:ext cx="8099135" cy="34756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755" name="Visio" r:id="rId5" imgW="5612289" imgH="2407794" progId="Visio.Drawing.15">
                  <p:embed/>
                </p:oleObj>
              </mc:Choice>
              <mc:Fallback>
                <p:oleObj name="Visio" r:id="rId5" imgW="5612289" imgH="2407794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26308" y="2362200"/>
                        <a:ext cx="8099135" cy="347563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49638366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Data Forwarding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114</a:t>
            </a:fld>
            <a:endParaRPr lang="en-US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800F70C3-618C-41DA-8D60-8A6339712C3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20032128"/>
              </p:ext>
            </p:extLst>
          </p:nvPr>
        </p:nvGraphicFramePr>
        <p:xfrm>
          <a:off x="228600" y="2819400"/>
          <a:ext cx="8663626" cy="304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779" name="Visio" r:id="rId5" imgW="4895655" imgH="1722277" progId="Visio.Drawing.15">
                  <p:embed/>
                </p:oleObj>
              </mc:Choice>
              <mc:Fallback>
                <p:oleObj name="Visio" r:id="rId5" imgW="4895655" imgH="1722277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28600" y="2819400"/>
                        <a:ext cx="8663626" cy="304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6">
            <a:extLst>
              <a:ext uri="{FF2B5EF4-FFF2-40B4-BE49-F238E27FC236}">
                <a16:creationId xmlns:a16="http://schemas.microsoft.com/office/drawing/2014/main" id="{E5CB1FEF-9F00-4745-A3D1-277F26CA36EB}"/>
              </a:ext>
            </a:extLst>
          </p:cNvPr>
          <p:cNvSpPr txBox="1">
            <a:spLocks noChangeArrowheads="1"/>
          </p:cNvSpPr>
          <p:nvPr>
            <p:custDataLst>
              <p:tags r:id="rId2"/>
            </p:custDataLst>
          </p:nvPr>
        </p:nvSpPr>
        <p:spPr>
          <a:xfrm>
            <a:off x="533400" y="10668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•"/>
            </a:pPr>
            <a:r>
              <a:rPr lang="en-US" sz="2600" dirty="0">
                <a:cs typeface="Arial" charset="0"/>
              </a:rPr>
              <a:t>Data is </a:t>
            </a:r>
            <a:r>
              <a:rPr lang="en-US" sz="2600" b="1" dirty="0">
                <a:solidFill>
                  <a:srgbClr val="0070C0"/>
                </a:solidFill>
                <a:cs typeface="Arial" charset="0"/>
              </a:rPr>
              <a:t>available on internal busses </a:t>
            </a:r>
            <a:r>
              <a:rPr lang="en-US" sz="2600" dirty="0">
                <a:cs typeface="Arial" charset="0"/>
              </a:rPr>
              <a:t>before it is written back to the register file (RF).</a:t>
            </a:r>
          </a:p>
          <a:p>
            <a:pPr>
              <a:buFontTx/>
              <a:buChar char="•"/>
            </a:pPr>
            <a:r>
              <a:rPr lang="en-US" sz="2600" b="1" dirty="0">
                <a:solidFill>
                  <a:srgbClr val="0070C0"/>
                </a:solidFill>
                <a:cs typeface="Arial" charset="0"/>
              </a:rPr>
              <a:t>Forward data </a:t>
            </a:r>
            <a:r>
              <a:rPr lang="en-US" sz="2600" dirty="0">
                <a:cs typeface="Arial" charset="0"/>
              </a:rPr>
              <a:t>from internal busses </a:t>
            </a:r>
            <a:r>
              <a:rPr lang="en-US" sz="2600" b="1" dirty="0">
                <a:solidFill>
                  <a:srgbClr val="0070C0"/>
                </a:solidFill>
                <a:cs typeface="Arial" charset="0"/>
              </a:rPr>
              <a:t>to Execute stage</a:t>
            </a:r>
            <a:r>
              <a:rPr lang="en-US" sz="2600" dirty="0">
                <a:cs typeface="Arial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41063603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Data Forwarding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115</a:t>
            </a:fld>
            <a:endParaRPr lang="en-US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800F70C3-618C-41DA-8D60-8A6339712C3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28600" y="2819400"/>
          <a:ext cx="8663626" cy="304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803" name="Visio" r:id="rId5" imgW="4895655" imgH="1722277" progId="Visio.Drawing.15">
                  <p:embed/>
                </p:oleObj>
              </mc:Choice>
              <mc:Fallback>
                <p:oleObj name="Visio" r:id="rId5" imgW="4895655" imgH="1722277" progId="Visio.Drawing.15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800F70C3-618C-41DA-8D60-8A6339712C3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28600" y="2819400"/>
                        <a:ext cx="8663626" cy="304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6">
            <a:extLst>
              <a:ext uri="{FF2B5EF4-FFF2-40B4-BE49-F238E27FC236}">
                <a16:creationId xmlns:a16="http://schemas.microsoft.com/office/drawing/2014/main" id="{E5CB1FEF-9F00-4745-A3D1-277F26CA36EB}"/>
              </a:ext>
            </a:extLst>
          </p:cNvPr>
          <p:cNvSpPr txBox="1">
            <a:spLocks noChangeArrowheads="1"/>
          </p:cNvSpPr>
          <p:nvPr>
            <p:custDataLst>
              <p:tags r:id="rId2"/>
            </p:custDataLst>
          </p:nvPr>
        </p:nvSpPr>
        <p:spPr>
          <a:xfrm>
            <a:off x="533400" y="10668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600" dirty="0"/>
              <a:t>Check if source register </a:t>
            </a:r>
            <a:r>
              <a:rPr lang="en-US" sz="2600" b="1" dirty="0">
                <a:solidFill>
                  <a:srgbClr val="0070C0"/>
                </a:solidFill>
              </a:rPr>
              <a:t>in Execute stage </a:t>
            </a:r>
            <a:r>
              <a:rPr lang="en-US" sz="2600" b="1" dirty="0">
                <a:solidFill>
                  <a:srgbClr val="FF0000"/>
                </a:solidFill>
              </a:rPr>
              <a:t>matches</a:t>
            </a:r>
            <a:r>
              <a:rPr lang="en-US" sz="2600" dirty="0"/>
              <a:t> destination register of instruction </a:t>
            </a:r>
            <a:r>
              <a:rPr lang="en-US" sz="2600" b="1" dirty="0">
                <a:solidFill>
                  <a:srgbClr val="0070C0"/>
                </a:solidFill>
              </a:rPr>
              <a:t>in Memory or Writeback stage</a:t>
            </a:r>
            <a:r>
              <a:rPr lang="en-US" sz="2600" dirty="0"/>
              <a:t>.</a:t>
            </a:r>
            <a:r>
              <a:rPr lang="en-US" sz="2600" b="1" dirty="0">
                <a:solidFill>
                  <a:srgbClr val="0070C0"/>
                </a:solidFill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600" dirty="0"/>
              <a:t>If so, forward result.</a:t>
            </a:r>
          </a:p>
        </p:txBody>
      </p:sp>
    </p:spTree>
    <p:extLst>
      <p:ext uri="{BB962C8B-B14F-4D97-AF65-F5344CB8AC3E}">
        <p14:creationId xmlns:p14="http://schemas.microsoft.com/office/powerpoint/2010/main" val="3539494806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Data Forwarding: Hazard Unit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116</a:t>
            </a:fld>
            <a:endParaRPr lang="en-US" dirty="0"/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6A41E97A-8330-4DDC-A53E-554A83867CD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44574216"/>
              </p:ext>
            </p:extLst>
          </p:nvPr>
        </p:nvGraphicFramePr>
        <p:xfrm>
          <a:off x="269380" y="910934"/>
          <a:ext cx="8493620" cy="54136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827" name="Visio" r:id="rId4" imgW="6957095" imgH="4434651" progId="Visio.Drawing.15">
                  <p:embed/>
                </p:oleObj>
              </mc:Choice>
              <mc:Fallback>
                <p:oleObj name="Visio" r:id="rId4" imgW="6957095" imgH="4434651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69380" y="910934"/>
                        <a:ext cx="8493620" cy="541366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37218396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Data Forwarding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117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F89496-955A-4DF3-9396-6FCAC1F2B37D}"/>
              </a:ext>
            </a:extLst>
          </p:cNvPr>
          <p:cNvSpPr txBox="1"/>
          <p:nvPr/>
        </p:nvSpPr>
        <p:spPr>
          <a:xfrm>
            <a:off x="457200" y="990600"/>
            <a:ext cx="8458200" cy="4601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070C0"/>
                </a:solidFill>
              </a:rPr>
              <a:t>Case 1: </a:t>
            </a:r>
            <a:r>
              <a:rPr lang="en-US" sz="2400" b="1" dirty="0"/>
              <a:t>Execute</a:t>
            </a:r>
            <a:r>
              <a:rPr lang="en-US" sz="2400" dirty="0"/>
              <a:t> stage </a:t>
            </a:r>
            <a:r>
              <a:rPr lang="en-US" sz="2400" i="1" dirty="0"/>
              <a:t>Rs1</a:t>
            </a:r>
            <a:r>
              <a:rPr lang="en-US" sz="2400" dirty="0"/>
              <a:t> or </a:t>
            </a:r>
            <a:r>
              <a:rPr lang="en-US" sz="2400" i="1" dirty="0"/>
              <a:t>Rs2</a:t>
            </a:r>
            <a:r>
              <a:rPr lang="en-US" sz="2400" dirty="0"/>
              <a:t> matches </a:t>
            </a:r>
            <a:r>
              <a:rPr lang="en-US" sz="2400" b="1" dirty="0"/>
              <a:t>Memory</a:t>
            </a:r>
            <a:r>
              <a:rPr lang="en-US" sz="2400" dirty="0"/>
              <a:t> stage </a:t>
            </a:r>
            <a:r>
              <a:rPr lang="en-US" sz="2400" i="1" dirty="0"/>
              <a:t>Rd</a:t>
            </a:r>
            <a:r>
              <a:rPr lang="en-US" sz="2400" dirty="0"/>
              <a:t>?</a:t>
            </a:r>
          </a:p>
          <a:p>
            <a:r>
              <a:rPr lang="en-US" sz="2400" dirty="0"/>
              <a:t>	Forward from Memory stage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0B050"/>
                </a:solidFill>
              </a:rPr>
              <a:t>Case 2: </a:t>
            </a:r>
            <a:r>
              <a:rPr lang="en-US" sz="2400" b="1" dirty="0"/>
              <a:t>Execute</a:t>
            </a:r>
            <a:r>
              <a:rPr lang="en-US" sz="2400" dirty="0"/>
              <a:t> stage </a:t>
            </a:r>
            <a:r>
              <a:rPr lang="en-US" sz="2400" i="1" dirty="0"/>
              <a:t>Rs1</a:t>
            </a:r>
            <a:r>
              <a:rPr lang="en-US" sz="2400" dirty="0"/>
              <a:t> or </a:t>
            </a:r>
            <a:r>
              <a:rPr lang="en-US" sz="2400" i="1" dirty="0"/>
              <a:t>Rs2</a:t>
            </a:r>
            <a:r>
              <a:rPr lang="en-US" sz="2400" dirty="0"/>
              <a:t> matches </a:t>
            </a:r>
            <a:r>
              <a:rPr lang="en-US" sz="2400" b="1" dirty="0" err="1"/>
              <a:t>Writeback</a:t>
            </a:r>
            <a:r>
              <a:rPr lang="en-US" sz="2400" dirty="0"/>
              <a:t> stage </a:t>
            </a:r>
            <a:r>
              <a:rPr lang="en-US" sz="2400" i="1" dirty="0"/>
              <a:t>Rd</a:t>
            </a:r>
            <a:r>
              <a:rPr lang="en-US" sz="2400" dirty="0"/>
              <a:t>?</a:t>
            </a:r>
          </a:p>
          <a:p>
            <a:r>
              <a:rPr lang="en-US" sz="2400" dirty="0"/>
              <a:t>	Forward from </a:t>
            </a:r>
            <a:r>
              <a:rPr lang="en-US" sz="2400" dirty="0" err="1"/>
              <a:t>Writeback</a:t>
            </a:r>
            <a:r>
              <a:rPr lang="en-US" sz="2400" dirty="0"/>
              <a:t> stage</a:t>
            </a:r>
            <a:endParaRPr lang="en-US" sz="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7030A0"/>
                </a:solidFill>
              </a:rPr>
              <a:t>Case 3: </a:t>
            </a:r>
            <a:r>
              <a:rPr lang="en-US" sz="2400" dirty="0"/>
              <a:t>Otherwise use value read from register file (as usual)</a:t>
            </a:r>
          </a:p>
          <a:p>
            <a:endParaRPr lang="en-US" sz="2400" b="1" dirty="0"/>
          </a:p>
          <a:p>
            <a:r>
              <a:rPr lang="en-US" sz="2400" b="1" dirty="0"/>
              <a:t>Equations for </a:t>
            </a:r>
            <a:r>
              <a:rPr lang="en-US" sz="2400" b="1" i="1" dirty="0"/>
              <a:t>Rs1</a:t>
            </a:r>
            <a:r>
              <a:rPr lang="en-US" sz="2400" b="1" dirty="0"/>
              <a:t>:</a:t>
            </a:r>
          </a:p>
          <a:p>
            <a:r>
              <a:rPr lang="en-US" sz="2400" dirty="0"/>
              <a:t>if         </a:t>
            </a:r>
            <a:r>
              <a:rPr lang="en-US" sz="2400" b="1" dirty="0">
                <a:solidFill>
                  <a:srgbClr val="0070C0"/>
                </a:solidFill>
              </a:rPr>
              <a:t>((</a:t>
            </a:r>
            <a:r>
              <a:rPr lang="en-US" sz="2400" b="1" i="1" dirty="0">
                <a:solidFill>
                  <a:srgbClr val="0070C0"/>
                </a:solidFill>
              </a:rPr>
              <a:t>Rs1E</a:t>
            </a:r>
            <a:r>
              <a:rPr lang="en-US" sz="2400" b="1" dirty="0">
                <a:solidFill>
                  <a:srgbClr val="0070C0"/>
                </a:solidFill>
              </a:rPr>
              <a:t> == </a:t>
            </a:r>
            <a:r>
              <a:rPr lang="en-US" sz="2400" b="1" i="1" dirty="0" err="1">
                <a:solidFill>
                  <a:srgbClr val="0070C0"/>
                </a:solidFill>
              </a:rPr>
              <a:t>RdM</a:t>
            </a:r>
            <a:r>
              <a:rPr lang="en-US" sz="2400" b="1" dirty="0">
                <a:solidFill>
                  <a:srgbClr val="0070C0"/>
                </a:solidFill>
              </a:rPr>
              <a:t>) AND </a:t>
            </a:r>
            <a:r>
              <a:rPr lang="en-US" sz="2400" b="1" i="1" dirty="0" err="1">
                <a:solidFill>
                  <a:srgbClr val="0070C0"/>
                </a:solidFill>
              </a:rPr>
              <a:t>RegWriteM</a:t>
            </a:r>
            <a:r>
              <a:rPr lang="en-US" sz="2400" b="1" dirty="0">
                <a:solidFill>
                  <a:srgbClr val="0070C0"/>
                </a:solidFill>
              </a:rPr>
              <a:t>) </a:t>
            </a:r>
            <a:r>
              <a:rPr lang="en-US" sz="2400" b="1" dirty="0">
                <a:solidFill>
                  <a:srgbClr val="FF0000"/>
                </a:solidFill>
              </a:rPr>
              <a:t>                              </a:t>
            </a:r>
            <a:r>
              <a:rPr lang="en-US" sz="2400" b="1" dirty="0">
                <a:solidFill>
                  <a:srgbClr val="0070C0"/>
                </a:solidFill>
              </a:rPr>
              <a:t>// Case 1</a:t>
            </a:r>
          </a:p>
          <a:p>
            <a:r>
              <a:rPr lang="en-US" sz="2400" dirty="0"/>
              <a:t>		</a:t>
            </a:r>
            <a:r>
              <a:rPr lang="en-US" sz="2400" i="1" dirty="0" err="1"/>
              <a:t>ForwardAE</a:t>
            </a:r>
            <a:r>
              <a:rPr lang="en-US" sz="2400" dirty="0"/>
              <a:t> = 10 </a:t>
            </a:r>
          </a:p>
          <a:p>
            <a:r>
              <a:rPr lang="en-US" sz="2400" dirty="0"/>
              <a:t>else if </a:t>
            </a:r>
            <a:r>
              <a:rPr lang="en-US" sz="2400" b="1" dirty="0">
                <a:solidFill>
                  <a:srgbClr val="00B050"/>
                </a:solidFill>
              </a:rPr>
              <a:t>((</a:t>
            </a:r>
            <a:r>
              <a:rPr lang="en-US" sz="2400" b="1" i="1" dirty="0">
                <a:solidFill>
                  <a:srgbClr val="00B050"/>
                </a:solidFill>
              </a:rPr>
              <a:t>Rs1E</a:t>
            </a:r>
            <a:r>
              <a:rPr lang="en-US" sz="2400" b="1" dirty="0">
                <a:solidFill>
                  <a:srgbClr val="00B050"/>
                </a:solidFill>
              </a:rPr>
              <a:t> == </a:t>
            </a:r>
            <a:r>
              <a:rPr lang="en-US" sz="2400" b="1" i="1" dirty="0" err="1">
                <a:solidFill>
                  <a:srgbClr val="00B050"/>
                </a:solidFill>
              </a:rPr>
              <a:t>RdW</a:t>
            </a:r>
            <a:r>
              <a:rPr lang="en-US" sz="2400" b="1" dirty="0">
                <a:solidFill>
                  <a:srgbClr val="00B050"/>
                </a:solidFill>
              </a:rPr>
              <a:t>) AND </a:t>
            </a:r>
            <a:r>
              <a:rPr lang="en-US" sz="2400" b="1" i="1" dirty="0" err="1">
                <a:solidFill>
                  <a:srgbClr val="00B050"/>
                </a:solidFill>
              </a:rPr>
              <a:t>RegWriteW</a:t>
            </a:r>
            <a:r>
              <a:rPr lang="en-US" sz="2400" b="1" dirty="0">
                <a:solidFill>
                  <a:srgbClr val="00B050"/>
                </a:solidFill>
              </a:rPr>
              <a:t>) </a:t>
            </a:r>
            <a:r>
              <a:rPr lang="en-US" sz="2400" b="1" dirty="0">
                <a:solidFill>
                  <a:srgbClr val="FF0000"/>
                </a:solidFill>
              </a:rPr>
              <a:t>                              </a:t>
            </a:r>
            <a:r>
              <a:rPr lang="en-US" sz="2400" b="1" dirty="0">
                <a:solidFill>
                  <a:srgbClr val="00B050"/>
                </a:solidFill>
              </a:rPr>
              <a:t>// Case 2</a:t>
            </a:r>
          </a:p>
          <a:p>
            <a:r>
              <a:rPr lang="en-US" sz="2400" dirty="0"/>
              <a:t>     		</a:t>
            </a:r>
            <a:r>
              <a:rPr lang="en-US" sz="2400" i="1" dirty="0" err="1"/>
              <a:t>ForwardAE</a:t>
            </a:r>
            <a:r>
              <a:rPr lang="en-US" sz="2400" dirty="0"/>
              <a:t> = 01</a:t>
            </a:r>
          </a:p>
          <a:p>
            <a:r>
              <a:rPr lang="en-US" sz="2400" dirty="0"/>
              <a:t>else 		</a:t>
            </a:r>
            <a:r>
              <a:rPr lang="en-US" sz="2400" i="1" dirty="0" err="1"/>
              <a:t>ForwardAE</a:t>
            </a:r>
            <a:r>
              <a:rPr lang="en-US" sz="2400" dirty="0"/>
              <a:t> = 00                                                 </a:t>
            </a:r>
            <a:r>
              <a:rPr lang="en-US" sz="2400" b="1" dirty="0">
                <a:solidFill>
                  <a:srgbClr val="7030A0"/>
                </a:solidFill>
              </a:rPr>
              <a:t>// Case 3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A82ACF1-1614-48BB-AF4C-44AD5EBD09F1}"/>
              </a:ext>
            </a:extLst>
          </p:cNvPr>
          <p:cNvSpPr/>
          <p:nvPr/>
        </p:nvSpPr>
        <p:spPr>
          <a:xfrm>
            <a:off x="713440" y="5710535"/>
            <a:ext cx="7516160" cy="46166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sz="2400" b="1" i="1" dirty="0" err="1"/>
              <a:t>ForwardBE</a:t>
            </a:r>
            <a:r>
              <a:rPr lang="en-US" sz="2400" b="1" i="1" dirty="0"/>
              <a:t> </a:t>
            </a:r>
            <a:r>
              <a:rPr lang="en-US" sz="2400" i="1" dirty="0"/>
              <a:t>equations are similar (replace</a:t>
            </a:r>
            <a:r>
              <a:rPr lang="en-US" sz="2400" b="1" i="1" dirty="0"/>
              <a:t> Rs1E </a:t>
            </a:r>
            <a:r>
              <a:rPr lang="en-US" sz="2400" i="1" dirty="0"/>
              <a:t>with</a:t>
            </a:r>
            <a:r>
              <a:rPr lang="en-US" sz="2400" b="1" i="1" dirty="0"/>
              <a:t> Rs2E</a:t>
            </a:r>
            <a:r>
              <a:rPr lang="en-US" sz="2400" i="1" dirty="0"/>
              <a:t>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784646332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Data Forwarding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118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F89496-955A-4DF3-9396-6FCAC1F2B37D}"/>
              </a:ext>
            </a:extLst>
          </p:cNvPr>
          <p:cNvSpPr txBox="1"/>
          <p:nvPr/>
        </p:nvSpPr>
        <p:spPr>
          <a:xfrm>
            <a:off x="457200" y="990600"/>
            <a:ext cx="8458200" cy="4601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070C0"/>
                </a:solidFill>
              </a:rPr>
              <a:t>Case 1: </a:t>
            </a:r>
            <a:r>
              <a:rPr lang="en-US" sz="2400" b="1" dirty="0"/>
              <a:t>Execute</a:t>
            </a:r>
            <a:r>
              <a:rPr lang="en-US" sz="2400" dirty="0"/>
              <a:t> stage </a:t>
            </a:r>
            <a:r>
              <a:rPr lang="en-US" sz="2400" i="1" dirty="0"/>
              <a:t>Rs1</a:t>
            </a:r>
            <a:r>
              <a:rPr lang="en-US" sz="2400" dirty="0"/>
              <a:t> or </a:t>
            </a:r>
            <a:r>
              <a:rPr lang="en-US" sz="2400" i="1" dirty="0"/>
              <a:t>Rs2</a:t>
            </a:r>
            <a:r>
              <a:rPr lang="en-US" sz="2400" dirty="0"/>
              <a:t> matches </a:t>
            </a:r>
            <a:r>
              <a:rPr lang="en-US" sz="2400" b="1" dirty="0"/>
              <a:t>Memory</a:t>
            </a:r>
            <a:r>
              <a:rPr lang="en-US" sz="2400" dirty="0"/>
              <a:t> stage </a:t>
            </a:r>
            <a:r>
              <a:rPr lang="en-US" sz="2400" i="1" dirty="0"/>
              <a:t>Rd</a:t>
            </a:r>
            <a:r>
              <a:rPr lang="en-US" sz="2400" dirty="0"/>
              <a:t>?</a:t>
            </a:r>
          </a:p>
          <a:p>
            <a:r>
              <a:rPr lang="en-US" sz="2400" dirty="0"/>
              <a:t>	Forward from Memory stage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0B050"/>
                </a:solidFill>
              </a:rPr>
              <a:t>Case 2: </a:t>
            </a:r>
            <a:r>
              <a:rPr lang="en-US" sz="2400" b="1" dirty="0"/>
              <a:t>Execute</a:t>
            </a:r>
            <a:r>
              <a:rPr lang="en-US" sz="2400" dirty="0"/>
              <a:t> stage </a:t>
            </a:r>
            <a:r>
              <a:rPr lang="en-US" sz="2400" i="1" dirty="0"/>
              <a:t>Rs1</a:t>
            </a:r>
            <a:r>
              <a:rPr lang="en-US" sz="2400" dirty="0"/>
              <a:t> or </a:t>
            </a:r>
            <a:r>
              <a:rPr lang="en-US" sz="2400" i="1" dirty="0"/>
              <a:t>Rs2</a:t>
            </a:r>
            <a:r>
              <a:rPr lang="en-US" sz="2400" dirty="0"/>
              <a:t> matches </a:t>
            </a:r>
            <a:r>
              <a:rPr lang="en-US" sz="2400" b="1" dirty="0" err="1"/>
              <a:t>Writeback</a:t>
            </a:r>
            <a:r>
              <a:rPr lang="en-US" sz="2400" dirty="0"/>
              <a:t> stage </a:t>
            </a:r>
            <a:r>
              <a:rPr lang="en-US" sz="2400" i="1" dirty="0"/>
              <a:t>Rd</a:t>
            </a:r>
            <a:r>
              <a:rPr lang="en-US" sz="2400" dirty="0"/>
              <a:t>?</a:t>
            </a:r>
          </a:p>
          <a:p>
            <a:r>
              <a:rPr lang="en-US" sz="2400" dirty="0"/>
              <a:t>	Forward from </a:t>
            </a:r>
            <a:r>
              <a:rPr lang="en-US" sz="2400" dirty="0" err="1"/>
              <a:t>Writeback</a:t>
            </a:r>
            <a:r>
              <a:rPr lang="en-US" sz="2400" dirty="0"/>
              <a:t> stage</a:t>
            </a:r>
            <a:endParaRPr lang="en-US" sz="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7030A0"/>
                </a:solidFill>
              </a:rPr>
              <a:t>Case 3: </a:t>
            </a:r>
            <a:r>
              <a:rPr lang="en-US" sz="2400" dirty="0"/>
              <a:t>Otherwise use value read from register file (as usual)</a:t>
            </a:r>
          </a:p>
          <a:p>
            <a:endParaRPr lang="en-US" sz="2400" b="1" dirty="0"/>
          </a:p>
          <a:p>
            <a:r>
              <a:rPr lang="en-US" sz="2400" b="1" dirty="0"/>
              <a:t>Equations for </a:t>
            </a:r>
            <a:r>
              <a:rPr lang="en-US" sz="2400" b="1" i="1" dirty="0"/>
              <a:t>Rs1</a:t>
            </a:r>
            <a:r>
              <a:rPr lang="en-US" sz="2400" b="1" dirty="0"/>
              <a:t>:</a:t>
            </a:r>
          </a:p>
          <a:p>
            <a:r>
              <a:rPr lang="en-US" sz="2400" dirty="0"/>
              <a:t>if         </a:t>
            </a:r>
            <a:r>
              <a:rPr lang="en-US" sz="2400" b="1" dirty="0">
                <a:solidFill>
                  <a:srgbClr val="0070C0"/>
                </a:solidFill>
              </a:rPr>
              <a:t>((</a:t>
            </a:r>
            <a:r>
              <a:rPr lang="en-US" sz="2400" b="1" i="1" dirty="0">
                <a:solidFill>
                  <a:srgbClr val="0070C0"/>
                </a:solidFill>
              </a:rPr>
              <a:t>Rs1E</a:t>
            </a:r>
            <a:r>
              <a:rPr lang="en-US" sz="2400" b="1" dirty="0">
                <a:solidFill>
                  <a:srgbClr val="0070C0"/>
                </a:solidFill>
              </a:rPr>
              <a:t> == </a:t>
            </a:r>
            <a:r>
              <a:rPr lang="en-US" sz="2400" b="1" i="1" dirty="0" err="1">
                <a:solidFill>
                  <a:srgbClr val="0070C0"/>
                </a:solidFill>
              </a:rPr>
              <a:t>RdM</a:t>
            </a:r>
            <a:r>
              <a:rPr lang="en-US" sz="2400" b="1" dirty="0">
                <a:solidFill>
                  <a:srgbClr val="0070C0"/>
                </a:solidFill>
              </a:rPr>
              <a:t>) AND </a:t>
            </a:r>
            <a:r>
              <a:rPr lang="en-US" sz="2400" b="1" i="1" dirty="0" err="1">
                <a:solidFill>
                  <a:srgbClr val="0070C0"/>
                </a:solidFill>
              </a:rPr>
              <a:t>RegWriteM</a:t>
            </a:r>
            <a:r>
              <a:rPr lang="en-US" sz="2400" b="1" dirty="0">
                <a:solidFill>
                  <a:srgbClr val="0070C0"/>
                </a:solidFill>
              </a:rPr>
              <a:t>) </a:t>
            </a:r>
            <a:r>
              <a:rPr lang="en-US" sz="2400" b="1" dirty="0">
                <a:solidFill>
                  <a:srgbClr val="FF0000"/>
                </a:solidFill>
              </a:rPr>
              <a:t>AND (Rs1E != 0) </a:t>
            </a:r>
            <a:r>
              <a:rPr lang="en-US" sz="2400" b="1" dirty="0">
                <a:solidFill>
                  <a:srgbClr val="0070C0"/>
                </a:solidFill>
              </a:rPr>
              <a:t>// Case 1</a:t>
            </a:r>
          </a:p>
          <a:p>
            <a:r>
              <a:rPr lang="en-US" sz="2400" dirty="0"/>
              <a:t>		</a:t>
            </a:r>
            <a:r>
              <a:rPr lang="en-US" sz="2400" i="1" dirty="0" err="1"/>
              <a:t>ForwardAE</a:t>
            </a:r>
            <a:r>
              <a:rPr lang="en-US" sz="2400" dirty="0"/>
              <a:t> = 10</a:t>
            </a:r>
          </a:p>
          <a:p>
            <a:r>
              <a:rPr lang="en-US" sz="2400" dirty="0"/>
              <a:t>else if </a:t>
            </a:r>
            <a:r>
              <a:rPr lang="en-US" sz="2400" b="1" dirty="0">
                <a:solidFill>
                  <a:srgbClr val="00B050"/>
                </a:solidFill>
              </a:rPr>
              <a:t>((</a:t>
            </a:r>
            <a:r>
              <a:rPr lang="en-US" sz="2400" b="1" i="1" dirty="0">
                <a:solidFill>
                  <a:srgbClr val="00B050"/>
                </a:solidFill>
              </a:rPr>
              <a:t>Rs1E</a:t>
            </a:r>
            <a:r>
              <a:rPr lang="en-US" sz="2400" b="1" dirty="0">
                <a:solidFill>
                  <a:srgbClr val="00B050"/>
                </a:solidFill>
              </a:rPr>
              <a:t> == </a:t>
            </a:r>
            <a:r>
              <a:rPr lang="en-US" sz="2400" b="1" i="1" dirty="0" err="1">
                <a:solidFill>
                  <a:srgbClr val="00B050"/>
                </a:solidFill>
              </a:rPr>
              <a:t>RdW</a:t>
            </a:r>
            <a:r>
              <a:rPr lang="en-US" sz="2400" b="1" dirty="0">
                <a:solidFill>
                  <a:srgbClr val="00B050"/>
                </a:solidFill>
              </a:rPr>
              <a:t>) AND </a:t>
            </a:r>
            <a:r>
              <a:rPr lang="en-US" sz="2400" b="1" i="1" dirty="0" err="1">
                <a:solidFill>
                  <a:srgbClr val="00B050"/>
                </a:solidFill>
              </a:rPr>
              <a:t>RegWriteW</a:t>
            </a:r>
            <a:r>
              <a:rPr lang="en-US" sz="2400" b="1" dirty="0">
                <a:solidFill>
                  <a:srgbClr val="00B050"/>
                </a:solidFill>
              </a:rPr>
              <a:t>) </a:t>
            </a:r>
            <a:r>
              <a:rPr lang="en-US" sz="2400" b="1" dirty="0">
                <a:solidFill>
                  <a:srgbClr val="FF0000"/>
                </a:solidFill>
              </a:rPr>
              <a:t>AND (Rs1E != 0) </a:t>
            </a:r>
            <a:r>
              <a:rPr lang="en-US" sz="2400" b="1" dirty="0">
                <a:solidFill>
                  <a:srgbClr val="00B050"/>
                </a:solidFill>
              </a:rPr>
              <a:t>// Case 2</a:t>
            </a:r>
          </a:p>
          <a:p>
            <a:r>
              <a:rPr lang="en-US" sz="2400" dirty="0"/>
              <a:t>     		</a:t>
            </a:r>
            <a:r>
              <a:rPr lang="en-US" sz="2400" i="1" dirty="0" err="1"/>
              <a:t>ForwardAE</a:t>
            </a:r>
            <a:r>
              <a:rPr lang="en-US" sz="2400" dirty="0"/>
              <a:t> = 01</a:t>
            </a:r>
          </a:p>
          <a:p>
            <a:r>
              <a:rPr lang="en-US" sz="2400" dirty="0"/>
              <a:t>else 		</a:t>
            </a:r>
            <a:r>
              <a:rPr lang="en-US" sz="2400" i="1" dirty="0" err="1"/>
              <a:t>ForwardAE</a:t>
            </a:r>
            <a:r>
              <a:rPr lang="en-US" sz="2400" dirty="0"/>
              <a:t> = 00                                                 </a:t>
            </a:r>
            <a:r>
              <a:rPr lang="en-US" sz="2400" b="1" dirty="0">
                <a:solidFill>
                  <a:srgbClr val="7030A0"/>
                </a:solidFill>
              </a:rPr>
              <a:t>// Case 3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A82ACF1-1614-48BB-AF4C-44AD5EBD09F1}"/>
              </a:ext>
            </a:extLst>
          </p:cNvPr>
          <p:cNvSpPr/>
          <p:nvPr/>
        </p:nvSpPr>
        <p:spPr>
          <a:xfrm>
            <a:off x="713440" y="5710535"/>
            <a:ext cx="7516160" cy="46166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sz="2400" b="1" i="1" dirty="0" err="1"/>
              <a:t>ForwardBE</a:t>
            </a:r>
            <a:r>
              <a:rPr lang="en-US" sz="2400" b="1" i="1" dirty="0"/>
              <a:t> </a:t>
            </a:r>
            <a:r>
              <a:rPr lang="en-US" sz="2400" i="1" dirty="0"/>
              <a:t>equations are similar (replace</a:t>
            </a:r>
            <a:r>
              <a:rPr lang="en-US" sz="2400" b="1" i="1" dirty="0"/>
              <a:t> Rs1E </a:t>
            </a:r>
            <a:r>
              <a:rPr lang="en-US" sz="2400" i="1" dirty="0"/>
              <a:t>with</a:t>
            </a:r>
            <a:r>
              <a:rPr lang="en-US" sz="2400" b="1" i="1" dirty="0"/>
              <a:t> Rs2E</a:t>
            </a:r>
            <a:r>
              <a:rPr lang="en-US" sz="2400" i="1" dirty="0"/>
              <a:t>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53478184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Data Hazard due to </a:t>
            </a:r>
            <a:r>
              <a:rPr lang="en-US" sz="4400" dirty="0" err="1">
                <a:solidFill>
                  <a:schemeClr val="bg1"/>
                </a:solidFill>
                <a:latin typeface="Courier"/>
              </a:rPr>
              <a:t>lw</a:t>
            </a:r>
            <a:r>
              <a:rPr lang="en-US" sz="4400" dirty="0">
                <a:solidFill>
                  <a:schemeClr val="bg1"/>
                </a:solidFill>
                <a:latin typeface="+mj-lt"/>
              </a:rPr>
              <a:t> Dependency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119</a:t>
            </a:fld>
            <a:endParaRPr lang="en-US" dirty="0"/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EAF729F5-16A6-477C-BEC6-EE877528834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28971676"/>
              </p:ext>
            </p:extLst>
          </p:nvPr>
        </p:nvGraphicFramePr>
        <p:xfrm>
          <a:off x="76201" y="1143000"/>
          <a:ext cx="8447036" cy="297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851" name="Visio" r:id="rId4" imgW="4895655" imgH="1722277" progId="Visio.Drawing.15">
                  <p:embed/>
                </p:oleObj>
              </mc:Choice>
              <mc:Fallback>
                <p:oleObj name="Visio" r:id="rId4" imgW="4895655" imgH="1722277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6201" y="1143000"/>
                        <a:ext cx="8447036" cy="2971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374990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Single-Cycle RISC-V Processor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5BE6367C-437A-49F8-83F7-CF5A46679EEE}"/>
              </a:ext>
            </a:extLst>
          </p:cNvPr>
          <p:cNvSpPr txBox="1">
            <a:spLocks noChangeArrowheads="1"/>
          </p:cNvSpPr>
          <p:nvPr>
            <p:custDataLst>
              <p:tags r:id="rId2"/>
            </p:custDataLst>
          </p:nvPr>
        </p:nvSpPr>
        <p:spPr>
          <a:xfrm>
            <a:off x="533400" y="990600"/>
            <a:ext cx="8305800" cy="4953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b="1" dirty="0"/>
              <a:t>Datapath: </a:t>
            </a:r>
            <a:r>
              <a:rPr lang="en-US" dirty="0"/>
              <a:t>start with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lw</a:t>
            </a:r>
            <a:r>
              <a:rPr lang="en-US" dirty="0"/>
              <a:t> instruction</a:t>
            </a:r>
          </a:p>
          <a:p>
            <a:pPr>
              <a:lnSpc>
                <a:spcPct val="90000"/>
              </a:lnSpc>
            </a:pPr>
            <a:r>
              <a:rPr lang="en-US" b="1" dirty="0">
                <a:solidFill>
                  <a:srgbClr val="0070C0"/>
                </a:solidFill>
              </a:rPr>
              <a:t>Example:  	</a:t>
            </a:r>
            <a:r>
              <a:rPr lang="en-US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lw</a:t>
            </a:r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x6, -4(x9)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    		</a:t>
            </a:r>
            <a:r>
              <a:rPr lang="en-US" sz="3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lw</a:t>
            </a:r>
            <a:r>
              <a:rPr lang="en-US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rd</a:t>
            </a:r>
            <a:r>
              <a:rPr lang="en-US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3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imm</a:t>
            </a:r>
            <a:r>
              <a:rPr lang="en-US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(rs1)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6C0BD94B-0560-421B-92E4-51B765D8D2E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94278124"/>
              </p:ext>
            </p:extLst>
          </p:nvPr>
        </p:nvGraphicFramePr>
        <p:xfrm>
          <a:off x="838199" y="3048000"/>
          <a:ext cx="7465807" cy="182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5" name="Visio" r:id="rId5" imgW="2203269" imgH="540327" progId="Visio.Drawing.11">
                  <p:embed/>
                </p:oleObj>
              </mc:Choice>
              <mc:Fallback>
                <p:oleObj name="Visio" r:id="rId5" imgW="2203269" imgH="540327" progId="Visio.Drawing.11">
                  <p:embed/>
                  <p:pic>
                    <p:nvPicPr>
                      <p:cNvPr id="2" name="Object 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38199" y="3048000"/>
                        <a:ext cx="7465807" cy="1828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05643641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534400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300" dirty="0">
                <a:solidFill>
                  <a:schemeClr val="bg1"/>
                </a:solidFill>
                <a:latin typeface="+mj-lt"/>
              </a:rPr>
              <a:t>Stalling to solve </a:t>
            </a:r>
            <a:r>
              <a:rPr lang="en-US" sz="4300" dirty="0" err="1">
                <a:solidFill>
                  <a:schemeClr val="bg1"/>
                </a:solidFill>
                <a:latin typeface="Courier"/>
              </a:rPr>
              <a:t>lw</a:t>
            </a:r>
            <a:r>
              <a:rPr lang="en-US" sz="4300" dirty="0">
                <a:solidFill>
                  <a:schemeClr val="bg1"/>
                </a:solidFill>
                <a:latin typeface="+mj-lt"/>
              </a:rPr>
              <a:t> Data Dependency</a:t>
            </a:r>
            <a:endParaRPr lang="en-US" sz="43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120</a:t>
            </a:fld>
            <a:endParaRPr lang="en-US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4DB42B9E-8456-4CC5-B169-A4CF3C54208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20431819"/>
              </p:ext>
            </p:extLst>
          </p:nvPr>
        </p:nvGraphicFramePr>
        <p:xfrm>
          <a:off x="76200" y="1143000"/>
          <a:ext cx="8841450" cy="297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875" name="Visio" r:id="rId4" imgW="5124468" imgH="1722277" progId="Visio.Drawing.15">
                  <p:embed/>
                </p:oleObj>
              </mc:Choice>
              <mc:Fallback>
                <p:oleObj name="Visio" r:id="rId4" imgW="5124468" imgH="1722277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6200" y="1143000"/>
                        <a:ext cx="8841450" cy="2971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26507962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Stalling Logic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121</a:t>
            </a:fld>
            <a:endParaRPr lang="en-US" dirty="0"/>
          </a:p>
        </p:txBody>
      </p:sp>
      <p:sp>
        <p:nvSpPr>
          <p:cNvPr id="5" name="Rectangle 8">
            <a:extLst>
              <a:ext uri="{FF2B5EF4-FFF2-40B4-BE49-F238E27FC236}">
                <a16:creationId xmlns:a16="http://schemas.microsoft.com/office/drawing/2014/main" id="{BC3E0408-C74C-47F3-BB77-1EF815F6225F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457200" y="990600"/>
            <a:ext cx="8229600" cy="4953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Is either </a:t>
            </a:r>
            <a:r>
              <a:rPr lang="en-US" sz="2800" b="1" dirty="0">
                <a:solidFill>
                  <a:srgbClr val="0070C0"/>
                </a:solidFill>
              </a:rPr>
              <a:t>source register in the Decode stage </a:t>
            </a:r>
            <a:r>
              <a:rPr lang="en-US" sz="2800" dirty="0"/>
              <a:t>the same as the </a:t>
            </a:r>
            <a:r>
              <a:rPr lang="en-US" sz="2800" b="1" dirty="0">
                <a:solidFill>
                  <a:srgbClr val="0070C0"/>
                </a:solidFill>
              </a:rPr>
              <a:t>destination register in the Execute stage</a:t>
            </a:r>
            <a:r>
              <a:rPr lang="en-US" sz="2800" dirty="0"/>
              <a:t>?</a:t>
            </a:r>
          </a:p>
          <a:p>
            <a:pPr marL="0" indent="0">
              <a:buFont typeface="Arial" pitchFamily="34" charset="0"/>
              <a:buNone/>
            </a:pPr>
            <a:r>
              <a:rPr lang="en-US" sz="2800" dirty="0"/>
              <a:t>	</a:t>
            </a:r>
            <a:r>
              <a:rPr lang="en-US" sz="2800" b="1" dirty="0"/>
              <a:t>AND</a:t>
            </a:r>
          </a:p>
          <a:p>
            <a:r>
              <a:rPr lang="en-US" sz="2800" dirty="0"/>
              <a:t>Is the instruction in the </a:t>
            </a:r>
            <a:r>
              <a:rPr lang="en-US" sz="2800" b="1" dirty="0">
                <a:solidFill>
                  <a:srgbClr val="FF0000"/>
                </a:solidFill>
              </a:rPr>
              <a:t>Execute stage a </a:t>
            </a:r>
            <a:r>
              <a:rPr lang="en-US" sz="2800" b="1" dirty="0" err="1">
                <a:solidFill>
                  <a:srgbClr val="FF0000"/>
                </a:solidFill>
                <a:latin typeface="Courier" pitchFamily="49" charset="0"/>
              </a:rPr>
              <a:t>lw</a:t>
            </a:r>
            <a:r>
              <a:rPr lang="en-US" sz="2800" dirty="0"/>
              <a:t>?</a:t>
            </a:r>
          </a:p>
          <a:p>
            <a:pPr marL="0" indent="0">
              <a:buFont typeface="Arial" pitchFamily="34" charset="0"/>
              <a:buNone/>
            </a:pPr>
            <a:endParaRPr lang="en-US" sz="2800" dirty="0"/>
          </a:p>
          <a:p>
            <a:pPr marL="0" indent="0">
              <a:buFont typeface="Arial" pitchFamily="34" charset="0"/>
              <a:buNone/>
            </a:pPr>
            <a:r>
              <a:rPr lang="en-US" sz="2400" b="1" i="1" dirty="0" err="1"/>
              <a:t>lwStall</a:t>
            </a:r>
            <a:r>
              <a:rPr lang="en-US" sz="2400" dirty="0"/>
              <a:t> = </a:t>
            </a:r>
            <a:r>
              <a:rPr lang="en-US" sz="2400" b="1" dirty="0">
                <a:solidFill>
                  <a:schemeClr val="accent1"/>
                </a:solidFill>
              </a:rPr>
              <a:t>((</a:t>
            </a:r>
            <a:r>
              <a:rPr lang="en-US" sz="2400" b="1" i="1" dirty="0">
                <a:solidFill>
                  <a:schemeClr val="accent1"/>
                </a:solidFill>
              </a:rPr>
              <a:t>Rs1D</a:t>
            </a:r>
            <a:r>
              <a:rPr lang="en-US" sz="2400" b="1" dirty="0">
                <a:solidFill>
                  <a:schemeClr val="accent1"/>
                </a:solidFill>
              </a:rPr>
              <a:t> == </a:t>
            </a:r>
            <a:r>
              <a:rPr lang="en-US" sz="2400" b="1" i="1" dirty="0" err="1">
                <a:solidFill>
                  <a:schemeClr val="accent1"/>
                </a:solidFill>
              </a:rPr>
              <a:t>RdE</a:t>
            </a:r>
            <a:r>
              <a:rPr lang="en-US" sz="2400" b="1" dirty="0">
                <a:solidFill>
                  <a:schemeClr val="accent1"/>
                </a:solidFill>
              </a:rPr>
              <a:t>) OR (</a:t>
            </a:r>
            <a:r>
              <a:rPr lang="en-US" sz="2400" b="1" i="1" dirty="0">
                <a:solidFill>
                  <a:schemeClr val="accent1"/>
                </a:solidFill>
              </a:rPr>
              <a:t>Rs2D</a:t>
            </a:r>
            <a:r>
              <a:rPr lang="en-US" sz="2400" b="1" dirty="0">
                <a:solidFill>
                  <a:schemeClr val="accent1"/>
                </a:solidFill>
              </a:rPr>
              <a:t> == </a:t>
            </a:r>
            <a:r>
              <a:rPr lang="en-US" sz="2400" b="1" i="1" dirty="0" err="1">
                <a:solidFill>
                  <a:schemeClr val="accent1"/>
                </a:solidFill>
              </a:rPr>
              <a:t>RdE</a:t>
            </a:r>
            <a:r>
              <a:rPr lang="en-US" sz="2400" b="1" dirty="0">
                <a:solidFill>
                  <a:schemeClr val="accent1"/>
                </a:solidFill>
              </a:rPr>
              <a:t>)) </a:t>
            </a:r>
            <a:r>
              <a:rPr lang="en-US" sz="2400" b="1" dirty="0"/>
              <a:t>AND</a:t>
            </a:r>
            <a:r>
              <a:rPr lang="en-US" sz="2400" dirty="0"/>
              <a:t> </a:t>
            </a:r>
            <a:r>
              <a:rPr lang="en-US" sz="2400" b="1" i="1" dirty="0">
                <a:solidFill>
                  <a:srgbClr val="FF0000"/>
                </a:solidFill>
              </a:rPr>
              <a:t>ResultSrcE</a:t>
            </a:r>
            <a:r>
              <a:rPr lang="en-US" sz="2400" b="1" baseline="-25000" dirty="0">
                <a:solidFill>
                  <a:srgbClr val="FF0000"/>
                </a:solidFill>
              </a:rPr>
              <a:t>0</a:t>
            </a:r>
            <a:r>
              <a:rPr lang="en-US" sz="2400" dirty="0"/>
              <a:t> </a:t>
            </a:r>
          </a:p>
          <a:p>
            <a:pPr marL="0" indent="0">
              <a:buFont typeface="Arial" pitchFamily="34" charset="0"/>
              <a:buNone/>
            </a:pPr>
            <a:r>
              <a:rPr lang="en-US" sz="2400" b="1" i="1" dirty="0" err="1"/>
              <a:t>StallF</a:t>
            </a:r>
            <a:r>
              <a:rPr lang="en-US" sz="2400" dirty="0"/>
              <a:t> = </a:t>
            </a:r>
            <a:r>
              <a:rPr lang="en-US" sz="2400" b="1" i="1" dirty="0" err="1"/>
              <a:t>StallD</a:t>
            </a:r>
            <a:r>
              <a:rPr lang="en-US" sz="2400" dirty="0"/>
              <a:t> = </a:t>
            </a:r>
            <a:r>
              <a:rPr lang="en-US" sz="2400" b="1" i="1" dirty="0" err="1"/>
              <a:t>FlushE</a:t>
            </a:r>
            <a:r>
              <a:rPr lang="en-US" sz="2400" dirty="0"/>
              <a:t> = </a:t>
            </a:r>
            <a:r>
              <a:rPr lang="en-US" sz="2400" b="1" i="1" dirty="0" err="1"/>
              <a:t>lwStall</a:t>
            </a:r>
            <a:endParaRPr lang="en-US" sz="2400" b="1" i="1" dirty="0"/>
          </a:p>
          <a:p>
            <a:pPr marL="0" indent="0">
              <a:buFont typeface="Arial" pitchFamily="34" charset="0"/>
              <a:buNone/>
            </a:pPr>
            <a:endParaRPr lang="en-US" sz="2400" b="1" i="1" dirty="0"/>
          </a:p>
          <a:p>
            <a:pPr marL="0" indent="0">
              <a:buFont typeface="Arial" pitchFamily="34" charset="0"/>
              <a:buNone/>
            </a:pPr>
            <a:r>
              <a:rPr lang="en-US" sz="2400" dirty="0"/>
              <a:t>(Stall the Fetch and Decode stages, and flush the Execute stage.)</a:t>
            </a:r>
          </a:p>
        </p:txBody>
      </p:sp>
    </p:spTree>
    <p:extLst>
      <p:ext uri="{BB962C8B-B14F-4D97-AF65-F5344CB8AC3E}">
        <p14:creationId xmlns:p14="http://schemas.microsoft.com/office/powerpoint/2010/main" val="248054309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Stalling Hardware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122</a:t>
            </a:fld>
            <a:endParaRPr lang="en-US" dirty="0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2F3D3C71-FE9C-4CE3-9EE8-8E9AF7A926B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68079064"/>
              </p:ext>
            </p:extLst>
          </p:nvPr>
        </p:nvGraphicFramePr>
        <p:xfrm>
          <a:off x="228600" y="807101"/>
          <a:ext cx="8610600" cy="54882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899" name="Visio" r:id="rId4" imgW="6957095" imgH="4434651" progId="Visio.Drawing.15">
                  <p:embed/>
                </p:oleObj>
              </mc:Choice>
              <mc:Fallback>
                <p:oleObj name="Visio" r:id="rId4" imgW="6957095" imgH="4434651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28600" y="807101"/>
                        <a:ext cx="8610600" cy="548822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12060076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0" y="76200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+mj-lt"/>
              </a:rPr>
              <a:t>Chapter 7: Microarchitecture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DAA03A6C-70A8-504F-B2A9-E24C66359451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0" y="2438400"/>
            <a:ext cx="9144000" cy="1600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7200" b="1" dirty="0"/>
              <a:t>Pipelined Processor Control Hazards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3914773472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Control Hazards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124</a:t>
            </a:fld>
            <a:endParaRPr lang="en-US" dirty="0"/>
          </a:p>
        </p:txBody>
      </p:sp>
      <p:sp>
        <p:nvSpPr>
          <p:cNvPr id="5" name="Rectangle 8">
            <a:extLst>
              <a:ext uri="{FF2B5EF4-FFF2-40B4-BE49-F238E27FC236}">
                <a16:creationId xmlns:a16="http://schemas.microsoft.com/office/drawing/2014/main" id="{BC3E0408-C74C-47F3-BB77-1EF815F6225F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457200" y="990600"/>
            <a:ext cx="8458200" cy="4953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err="1">
                <a:solidFill>
                  <a:srgbClr val="0070C0"/>
                </a:solidFill>
                <a:latin typeface="Courier New" pitchFamily="49" charset="0"/>
              </a:rPr>
              <a:t>beq</a:t>
            </a:r>
            <a:r>
              <a:rPr lang="en-US" b="1" dirty="0">
                <a:solidFill>
                  <a:srgbClr val="0070C0"/>
                </a:solidFill>
              </a:rPr>
              <a:t>: </a:t>
            </a:r>
          </a:p>
          <a:p>
            <a:pPr lvl="1"/>
            <a:r>
              <a:rPr lang="en-US" dirty="0"/>
              <a:t>Branch </a:t>
            </a:r>
            <a:r>
              <a:rPr lang="en-US" b="1" dirty="0"/>
              <a:t>not determined until the Execute stage </a:t>
            </a:r>
            <a:r>
              <a:rPr lang="en-US" dirty="0"/>
              <a:t>of pipeline</a:t>
            </a:r>
          </a:p>
          <a:p>
            <a:pPr lvl="1"/>
            <a:r>
              <a:rPr lang="en-US" b="1" dirty="0"/>
              <a:t>Instructions</a:t>
            </a:r>
            <a:r>
              <a:rPr lang="en-US" dirty="0"/>
              <a:t> after branch </a:t>
            </a:r>
            <a:r>
              <a:rPr lang="en-US" b="1" dirty="0"/>
              <a:t>fetched</a:t>
            </a:r>
            <a:r>
              <a:rPr lang="en-US" dirty="0"/>
              <a:t> before branch occurs</a:t>
            </a:r>
          </a:p>
          <a:p>
            <a:pPr lvl="1"/>
            <a:r>
              <a:rPr lang="en-US" dirty="0"/>
              <a:t>These </a:t>
            </a:r>
            <a:r>
              <a:rPr lang="en-US" b="1" dirty="0"/>
              <a:t>2 instructions must be flushed </a:t>
            </a:r>
            <a:r>
              <a:rPr lang="en-US" dirty="0"/>
              <a:t>if branch happens</a:t>
            </a:r>
          </a:p>
        </p:txBody>
      </p:sp>
    </p:spTree>
    <p:extLst>
      <p:ext uri="{BB962C8B-B14F-4D97-AF65-F5344CB8AC3E}">
        <p14:creationId xmlns:p14="http://schemas.microsoft.com/office/powerpoint/2010/main" val="2759962035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Control Hazards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125</a:t>
            </a:fld>
            <a:endParaRPr lang="en-US" dirty="0"/>
          </a:p>
        </p:txBody>
      </p:sp>
      <p:sp>
        <p:nvSpPr>
          <p:cNvPr id="3" name="Rectangle 8">
            <a:extLst>
              <a:ext uri="{FF2B5EF4-FFF2-40B4-BE49-F238E27FC236}">
                <a16:creationId xmlns:a16="http://schemas.microsoft.com/office/drawing/2014/main" id="{6C6FF2A0-15B5-40EB-A825-BCCC212AE54E}"/>
              </a:ext>
            </a:extLst>
          </p:cNvPr>
          <p:cNvSpPr txBox="1">
            <a:spLocks noChangeArrowheads="1"/>
          </p:cNvSpPr>
          <p:nvPr>
            <p:custDataLst>
              <p:tags r:id="rId2"/>
            </p:custDataLst>
          </p:nvPr>
        </p:nvSpPr>
        <p:spPr>
          <a:xfrm>
            <a:off x="381000" y="4572000"/>
            <a:ext cx="8686801" cy="1600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</a:rPr>
              <a:t>Branch misprediction penalty:</a:t>
            </a:r>
          </a:p>
          <a:p>
            <a:pPr marL="0" indent="0">
              <a:buNone/>
            </a:pPr>
            <a:r>
              <a:rPr lang="en-US" sz="2600" dirty="0"/>
              <a:t>The number of instructions flushed when a branch is taken (in this case, 2 instructions)</a:t>
            </a:r>
          </a:p>
        </p:txBody>
      </p:sp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81BA1A1B-9836-43EC-9273-825319CE1BD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30426" y="1245201"/>
          <a:ext cx="8534412" cy="29457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23" name="Visio" r:id="rId5" imgW="6237059" imgH="2141393" progId="Visio.Drawing.15">
                  <p:embed/>
                </p:oleObj>
              </mc:Choice>
              <mc:Fallback>
                <p:oleObj name="Visio" r:id="rId5" imgW="6237059" imgH="2141393" progId="Visio.Drawing.15">
                  <p:embed/>
                  <p:pic>
                    <p:nvPicPr>
                      <p:cNvPr id="10" name="Object 9">
                        <a:extLst>
                          <a:ext uri="{FF2B5EF4-FFF2-40B4-BE49-F238E27FC236}">
                            <a16:creationId xmlns:a16="http://schemas.microsoft.com/office/drawing/2014/main" id="{81BA1A1B-9836-43EC-9273-825319CE1BD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30426" y="1245201"/>
                        <a:ext cx="8534412" cy="29457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6878882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Control Hazards: Flushing Logic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126</a:t>
            </a:fld>
            <a:endParaRPr lang="en-US" dirty="0"/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0E454A33-F779-4F07-8FAE-157CCC5379B7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457200" y="990600"/>
            <a:ext cx="8001000" cy="4953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If branch is taken in execute stage, need to flush the instructions in the Fetch and Decode stages</a:t>
            </a:r>
          </a:p>
          <a:p>
            <a:pPr lvl="1"/>
            <a:r>
              <a:rPr lang="en-US" dirty="0"/>
              <a:t>Do this by clearing Decode and Execute Pipeline registers using </a:t>
            </a:r>
            <a:r>
              <a:rPr lang="en-US" i="1" dirty="0" err="1"/>
              <a:t>FlushD</a:t>
            </a:r>
            <a:r>
              <a:rPr lang="en-US" dirty="0"/>
              <a:t> and </a:t>
            </a:r>
            <a:r>
              <a:rPr lang="en-US" i="1" dirty="0" err="1"/>
              <a:t>FlushE</a:t>
            </a:r>
            <a:endParaRPr lang="en-US" i="1" dirty="0"/>
          </a:p>
          <a:p>
            <a:r>
              <a:rPr lang="en-US" b="1" dirty="0">
                <a:solidFill>
                  <a:srgbClr val="0070C0"/>
                </a:solidFill>
              </a:rPr>
              <a:t>Equations:</a:t>
            </a:r>
          </a:p>
          <a:p>
            <a:pPr marL="0" indent="0">
              <a:buFont typeface="Arial" pitchFamily="34" charset="0"/>
              <a:buNone/>
            </a:pPr>
            <a:r>
              <a:rPr lang="en-US" i="1" dirty="0"/>
              <a:t>	</a:t>
            </a:r>
            <a:r>
              <a:rPr lang="en-US" sz="2800" i="1" dirty="0" err="1"/>
              <a:t>FlushD</a:t>
            </a:r>
            <a:r>
              <a:rPr lang="en-US" sz="2800" i="1" dirty="0"/>
              <a:t> = </a:t>
            </a:r>
            <a:r>
              <a:rPr lang="en-US" sz="2800" i="1" dirty="0" err="1"/>
              <a:t>PCSrcE</a:t>
            </a:r>
            <a:endParaRPr lang="en-US" sz="2800" dirty="0"/>
          </a:p>
          <a:p>
            <a:pPr marL="0" indent="0">
              <a:buFont typeface="Arial" pitchFamily="34" charset="0"/>
              <a:buNone/>
            </a:pPr>
            <a:r>
              <a:rPr lang="en-US" sz="2800" i="1" dirty="0"/>
              <a:t>	</a:t>
            </a:r>
            <a:r>
              <a:rPr lang="en-US" sz="2800" i="1" dirty="0" err="1"/>
              <a:t>FlushE</a:t>
            </a:r>
            <a:r>
              <a:rPr lang="en-US" sz="2800" dirty="0"/>
              <a:t>  = </a:t>
            </a:r>
            <a:r>
              <a:rPr lang="en-US" sz="2800" i="1" dirty="0" err="1"/>
              <a:t>lwStall</a:t>
            </a:r>
            <a:r>
              <a:rPr lang="en-US" sz="2800" i="1" dirty="0"/>
              <a:t> </a:t>
            </a:r>
            <a:r>
              <a:rPr lang="en-US" sz="2800" dirty="0"/>
              <a:t>OR</a:t>
            </a:r>
            <a:r>
              <a:rPr lang="en-US" sz="2800" i="1" dirty="0"/>
              <a:t> </a:t>
            </a:r>
            <a:r>
              <a:rPr lang="en-US" sz="2800" i="1" dirty="0" err="1"/>
              <a:t>PCSrcE</a:t>
            </a:r>
            <a:endParaRPr lang="en-US" sz="28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6668161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Control Hazards: Flushing Hardware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127</a:t>
            </a:fld>
            <a:endParaRPr lang="en-US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B43B907A-434D-43DF-92A3-E40CA29261F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29564132"/>
              </p:ext>
            </p:extLst>
          </p:nvPr>
        </p:nvGraphicFramePr>
        <p:xfrm>
          <a:off x="228600" y="884942"/>
          <a:ext cx="8534400" cy="54396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947" name="Visio" r:id="rId4" imgW="6957095" imgH="4434651" progId="Visio.Drawing.15">
                  <p:embed/>
                </p:oleObj>
              </mc:Choice>
              <mc:Fallback>
                <p:oleObj name="Visio" r:id="rId4" imgW="6957095" imgH="4434651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28600" y="884942"/>
                        <a:ext cx="8534400" cy="543965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24184133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152400"/>
            <a:ext cx="838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+mj-lt"/>
              </a:rPr>
              <a:t>RISC-V Pipelined Processor with Hazard Unit</a:t>
            </a:r>
            <a:endParaRPr lang="en-US" sz="36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128</a:t>
            </a:fld>
            <a:endParaRPr lang="en-US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48E669A6-FAB5-4C17-A82D-E3ABBEBDA2A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5210650"/>
              </p:ext>
            </p:extLst>
          </p:nvPr>
        </p:nvGraphicFramePr>
        <p:xfrm>
          <a:off x="228600" y="933511"/>
          <a:ext cx="8458200" cy="53910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971" name="Visio" r:id="rId4" imgW="6957095" imgH="4434651" progId="Visio.Drawing.15">
                  <p:embed/>
                </p:oleObj>
              </mc:Choice>
              <mc:Fallback>
                <p:oleObj name="Visio" r:id="rId4" imgW="6957095" imgH="4434651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28600" y="933511"/>
                        <a:ext cx="8458200" cy="539108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78641325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Summary of Hazard Logic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129</a:t>
            </a:fld>
            <a:endParaRPr lang="en-US" dirty="0"/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0E454A33-F779-4F07-8FAE-157CCC5379B7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457200" y="990600"/>
            <a:ext cx="8001000" cy="49530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000" b="1" dirty="0"/>
              <a:t>Data hazard logic (shown for </a:t>
            </a:r>
            <a:r>
              <a:rPr lang="en-US" sz="3000" b="1" dirty="0" err="1"/>
              <a:t>SrcA</a:t>
            </a:r>
            <a:r>
              <a:rPr lang="en-US" sz="3000" b="1" dirty="0"/>
              <a:t> of ALU):</a:t>
            </a:r>
          </a:p>
          <a:p>
            <a:pPr marL="0" indent="0">
              <a:buNone/>
            </a:pPr>
            <a:r>
              <a:rPr lang="en-US" sz="2400" dirty="0"/>
              <a:t>if         </a:t>
            </a:r>
            <a:r>
              <a:rPr lang="en-US" sz="2400" dirty="0">
                <a:solidFill>
                  <a:srgbClr val="0070C0"/>
                </a:solidFill>
              </a:rPr>
              <a:t>((</a:t>
            </a:r>
            <a:r>
              <a:rPr lang="en-US" sz="2400" i="1" dirty="0">
                <a:solidFill>
                  <a:srgbClr val="0070C0"/>
                </a:solidFill>
              </a:rPr>
              <a:t>Rs1E</a:t>
            </a:r>
            <a:r>
              <a:rPr lang="en-US" sz="2400" dirty="0">
                <a:solidFill>
                  <a:srgbClr val="0070C0"/>
                </a:solidFill>
              </a:rPr>
              <a:t> == </a:t>
            </a:r>
            <a:r>
              <a:rPr lang="en-US" sz="2400" i="1" dirty="0" err="1">
                <a:solidFill>
                  <a:srgbClr val="0070C0"/>
                </a:solidFill>
              </a:rPr>
              <a:t>RdM</a:t>
            </a:r>
            <a:r>
              <a:rPr lang="en-US" sz="2400" dirty="0">
                <a:solidFill>
                  <a:srgbClr val="0070C0"/>
                </a:solidFill>
              </a:rPr>
              <a:t>) AND </a:t>
            </a:r>
            <a:r>
              <a:rPr lang="en-US" sz="2400" i="1" dirty="0" err="1">
                <a:solidFill>
                  <a:srgbClr val="0070C0"/>
                </a:solidFill>
              </a:rPr>
              <a:t>RegWriteM</a:t>
            </a:r>
            <a:r>
              <a:rPr lang="en-US" sz="2400" dirty="0">
                <a:solidFill>
                  <a:srgbClr val="0070C0"/>
                </a:solidFill>
              </a:rPr>
              <a:t>) </a:t>
            </a:r>
            <a:r>
              <a:rPr lang="en-US" sz="2400" dirty="0">
                <a:solidFill>
                  <a:srgbClr val="FF0000"/>
                </a:solidFill>
              </a:rPr>
              <a:t>AND (Rs1E != 0)     </a:t>
            </a:r>
            <a:r>
              <a:rPr lang="en-US" sz="2400" dirty="0">
                <a:solidFill>
                  <a:srgbClr val="0070C0"/>
                </a:solidFill>
              </a:rPr>
              <a:t>// Case 1</a:t>
            </a:r>
          </a:p>
          <a:p>
            <a:pPr marL="0" indent="0">
              <a:buNone/>
            </a:pPr>
            <a:r>
              <a:rPr lang="en-US" sz="2400" dirty="0"/>
              <a:t>		</a:t>
            </a:r>
            <a:r>
              <a:rPr lang="en-US" sz="2400" b="1" i="1" dirty="0" err="1"/>
              <a:t>ForwardAE</a:t>
            </a:r>
            <a:r>
              <a:rPr lang="en-US" sz="2400" dirty="0"/>
              <a:t> = 10</a:t>
            </a:r>
          </a:p>
          <a:p>
            <a:pPr marL="0" indent="0">
              <a:buNone/>
            </a:pPr>
            <a:r>
              <a:rPr lang="en-US" sz="2400" dirty="0"/>
              <a:t>else if </a:t>
            </a:r>
            <a:r>
              <a:rPr lang="en-US" sz="2400" dirty="0">
                <a:solidFill>
                  <a:srgbClr val="00B050"/>
                </a:solidFill>
              </a:rPr>
              <a:t>((</a:t>
            </a:r>
            <a:r>
              <a:rPr lang="en-US" sz="2400" i="1" dirty="0">
                <a:solidFill>
                  <a:srgbClr val="00B050"/>
                </a:solidFill>
              </a:rPr>
              <a:t>Rs1E</a:t>
            </a:r>
            <a:r>
              <a:rPr lang="en-US" sz="2400" dirty="0">
                <a:solidFill>
                  <a:srgbClr val="00B050"/>
                </a:solidFill>
              </a:rPr>
              <a:t> == </a:t>
            </a:r>
            <a:r>
              <a:rPr lang="en-US" sz="2400" i="1" dirty="0" err="1">
                <a:solidFill>
                  <a:srgbClr val="00B050"/>
                </a:solidFill>
              </a:rPr>
              <a:t>RdW</a:t>
            </a:r>
            <a:r>
              <a:rPr lang="en-US" sz="2400" dirty="0">
                <a:solidFill>
                  <a:srgbClr val="00B050"/>
                </a:solidFill>
              </a:rPr>
              <a:t>) AND </a:t>
            </a:r>
            <a:r>
              <a:rPr lang="en-US" sz="2400" i="1" dirty="0" err="1">
                <a:solidFill>
                  <a:srgbClr val="00B050"/>
                </a:solidFill>
              </a:rPr>
              <a:t>RegWriteW</a:t>
            </a:r>
            <a:r>
              <a:rPr lang="en-US" sz="2400" dirty="0">
                <a:solidFill>
                  <a:srgbClr val="00B050"/>
                </a:solidFill>
              </a:rPr>
              <a:t>) </a:t>
            </a:r>
            <a:r>
              <a:rPr lang="en-US" sz="2400" dirty="0">
                <a:solidFill>
                  <a:srgbClr val="FF0000"/>
                </a:solidFill>
              </a:rPr>
              <a:t>AND (Rs1E != 0)     </a:t>
            </a:r>
            <a:r>
              <a:rPr lang="en-US" sz="2400" dirty="0">
                <a:solidFill>
                  <a:srgbClr val="00B050"/>
                </a:solidFill>
              </a:rPr>
              <a:t>// Case 2</a:t>
            </a:r>
          </a:p>
          <a:p>
            <a:pPr marL="0" indent="0">
              <a:buNone/>
            </a:pPr>
            <a:r>
              <a:rPr lang="en-US" sz="2400" dirty="0"/>
              <a:t>     		</a:t>
            </a:r>
            <a:r>
              <a:rPr lang="en-US" sz="2400" b="1" i="1" dirty="0" err="1"/>
              <a:t>ForwardAE</a:t>
            </a:r>
            <a:r>
              <a:rPr lang="en-US" sz="2400" dirty="0"/>
              <a:t> = 01</a:t>
            </a:r>
          </a:p>
          <a:p>
            <a:pPr marL="0" indent="0">
              <a:buNone/>
            </a:pPr>
            <a:r>
              <a:rPr lang="en-US" sz="2400" dirty="0"/>
              <a:t>else 		</a:t>
            </a:r>
            <a:r>
              <a:rPr lang="en-US" sz="2400" b="1" i="1" dirty="0" err="1"/>
              <a:t>ForwardAE</a:t>
            </a:r>
            <a:r>
              <a:rPr lang="en-US" sz="2400" dirty="0"/>
              <a:t> = 00                                                </a:t>
            </a:r>
            <a:r>
              <a:rPr lang="en-US" sz="2400" dirty="0">
                <a:solidFill>
                  <a:srgbClr val="7030A0"/>
                </a:solidFill>
              </a:rPr>
              <a:t>// Case 3</a:t>
            </a:r>
          </a:p>
          <a:p>
            <a:pPr marL="0" indent="0">
              <a:buNone/>
            </a:pPr>
            <a:endParaRPr lang="en-US" sz="1000" b="1" dirty="0">
              <a:solidFill>
                <a:srgbClr val="7030A0"/>
              </a:solidFill>
            </a:endParaRPr>
          </a:p>
          <a:p>
            <a:pPr marL="0" indent="0">
              <a:buNone/>
            </a:pPr>
            <a:r>
              <a:rPr lang="en-US" sz="3000" b="1" dirty="0"/>
              <a:t>Load word stall logic:</a:t>
            </a:r>
            <a:endParaRPr lang="en-US" sz="2200" b="1" dirty="0">
              <a:solidFill>
                <a:srgbClr val="7030A0"/>
              </a:solidFill>
            </a:endParaRPr>
          </a:p>
          <a:p>
            <a:pPr marL="0" indent="0">
              <a:buFont typeface="Arial" pitchFamily="34" charset="0"/>
              <a:buNone/>
            </a:pPr>
            <a:r>
              <a:rPr lang="en-US" sz="2400" i="1" dirty="0" err="1"/>
              <a:t>lwStall</a:t>
            </a:r>
            <a:r>
              <a:rPr lang="en-US" sz="2400" dirty="0"/>
              <a:t> = </a:t>
            </a:r>
            <a:r>
              <a:rPr lang="en-US" sz="2400" dirty="0">
                <a:solidFill>
                  <a:schemeClr val="accent1"/>
                </a:solidFill>
              </a:rPr>
              <a:t>((</a:t>
            </a:r>
            <a:r>
              <a:rPr lang="en-US" sz="2400" i="1" dirty="0">
                <a:solidFill>
                  <a:schemeClr val="accent1"/>
                </a:solidFill>
              </a:rPr>
              <a:t>Rs1D</a:t>
            </a:r>
            <a:r>
              <a:rPr lang="en-US" sz="2400" dirty="0">
                <a:solidFill>
                  <a:schemeClr val="accent1"/>
                </a:solidFill>
              </a:rPr>
              <a:t> == </a:t>
            </a:r>
            <a:r>
              <a:rPr lang="en-US" sz="2400" i="1" dirty="0" err="1">
                <a:solidFill>
                  <a:schemeClr val="accent1"/>
                </a:solidFill>
              </a:rPr>
              <a:t>RdE</a:t>
            </a:r>
            <a:r>
              <a:rPr lang="en-US" sz="2400" dirty="0">
                <a:solidFill>
                  <a:schemeClr val="accent1"/>
                </a:solidFill>
              </a:rPr>
              <a:t>) OR (</a:t>
            </a:r>
            <a:r>
              <a:rPr lang="en-US" sz="2400" i="1" dirty="0">
                <a:solidFill>
                  <a:schemeClr val="accent1"/>
                </a:solidFill>
              </a:rPr>
              <a:t>Rs2D</a:t>
            </a:r>
            <a:r>
              <a:rPr lang="en-US" sz="2400" dirty="0">
                <a:solidFill>
                  <a:schemeClr val="accent1"/>
                </a:solidFill>
              </a:rPr>
              <a:t> == </a:t>
            </a:r>
            <a:r>
              <a:rPr lang="en-US" sz="2400" i="1" dirty="0" err="1">
                <a:solidFill>
                  <a:schemeClr val="accent1"/>
                </a:solidFill>
              </a:rPr>
              <a:t>RdE</a:t>
            </a:r>
            <a:r>
              <a:rPr lang="en-US" sz="2400" dirty="0">
                <a:solidFill>
                  <a:schemeClr val="accent1"/>
                </a:solidFill>
              </a:rPr>
              <a:t>)) </a:t>
            </a:r>
            <a:r>
              <a:rPr lang="en-US" sz="2400" dirty="0"/>
              <a:t>AND </a:t>
            </a:r>
            <a:r>
              <a:rPr lang="en-US" sz="2400" i="1" dirty="0">
                <a:solidFill>
                  <a:srgbClr val="FF0000"/>
                </a:solidFill>
              </a:rPr>
              <a:t>ResultSrcE</a:t>
            </a:r>
            <a:r>
              <a:rPr lang="en-US" sz="2400" baseline="-25000" dirty="0">
                <a:solidFill>
                  <a:srgbClr val="FF0000"/>
                </a:solidFill>
              </a:rPr>
              <a:t>0</a:t>
            </a:r>
            <a:r>
              <a:rPr lang="en-US" sz="2400" dirty="0"/>
              <a:t> </a:t>
            </a:r>
          </a:p>
          <a:p>
            <a:pPr marL="0" indent="0">
              <a:buFont typeface="Arial" pitchFamily="34" charset="0"/>
              <a:buNone/>
            </a:pPr>
            <a:r>
              <a:rPr lang="en-US" sz="2400" b="1" i="1" dirty="0" err="1"/>
              <a:t>StallF</a:t>
            </a:r>
            <a:r>
              <a:rPr lang="en-US" sz="2400" dirty="0"/>
              <a:t> = </a:t>
            </a:r>
            <a:r>
              <a:rPr lang="en-US" sz="2400" b="1" i="1" dirty="0" err="1"/>
              <a:t>StallD</a:t>
            </a:r>
            <a:r>
              <a:rPr lang="en-US" sz="2400" dirty="0"/>
              <a:t> = </a:t>
            </a:r>
            <a:r>
              <a:rPr lang="en-US" sz="2400" i="1" dirty="0" err="1"/>
              <a:t>lwStall</a:t>
            </a:r>
            <a:endParaRPr lang="en-US" sz="2400" i="1" dirty="0"/>
          </a:p>
          <a:p>
            <a:pPr marL="0" indent="0">
              <a:buNone/>
            </a:pPr>
            <a:endParaRPr lang="en-US" sz="1050" b="1" dirty="0">
              <a:solidFill>
                <a:srgbClr val="7030A0"/>
              </a:solidFill>
            </a:endParaRPr>
          </a:p>
          <a:p>
            <a:pPr marL="0" indent="0">
              <a:buNone/>
            </a:pPr>
            <a:r>
              <a:rPr lang="en-US" sz="3000" b="1" dirty="0"/>
              <a:t>Control hazard flush:</a:t>
            </a:r>
            <a:endParaRPr lang="en-US" sz="3000" b="1" dirty="0">
              <a:solidFill>
                <a:srgbClr val="7030A0"/>
              </a:solidFill>
            </a:endParaRPr>
          </a:p>
          <a:p>
            <a:pPr marL="0" indent="0">
              <a:buFont typeface="Arial" pitchFamily="34" charset="0"/>
              <a:buNone/>
            </a:pPr>
            <a:r>
              <a:rPr lang="en-US" sz="2400" b="1" i="1" dirty="0" err="1"/>
              <a:t>FlushD</a:t>
            </a:r>
            <a:r>
              <a:rPr lang="en-US" sz="2400" i="1" dirty="0"/>
              <a:t> = </a:t>
            </a:r>
            <a:r>
              <a:rPr lang="en-US" sz="2400" i="1" dirty="0" err="1"/>
              <a:t>PCSrcE</a:t>
            </a:r>
            <a:endParaRPr lang="en-US" sz="2400" dirty="0"/>
          </a:p>
          <a:p>
            <a:pPr marL="0" indent="0">
              <a:buFont typeface="Arial" pitchFamily="34" charset="0"/>
              <a:buNone/>
            </a:pPr>
            <a:r>
              <a:rPr lang="en-US" sz="2400" b="1" i="1" dirty="0" err="1"/>
              <a:t>FlushE</a:t>
            </a:r>
            <a:r>
              <a:rPr lang="en-US" sz="2400" dirty="0"/>
              <a:t>  = </a:t>
            </a:r>
            <a:r>
              <a:rPr lang="en-US" sz="2400" i="1" dirty="0" err="1"/>
              <a:t>lwStall</a:t>
            </a:r>
            <a:r>
              <a:rPr lang="en-US" sz="2400" i="1" dirty="0"/>
              <a:t> </a:t>
            </a:r>
            <a:r>
              <a:rPr lang="en-US" sz="2400" dirty="0"/>
              <a:t>OR</a:t>
            </a:r>
            <a:r>
              <a:rPr lang="en-US" sz="2400" i="1" dirty="0"/>
              <a:t> </a:t>
            </a:r>
            <a:r>
              <a:rPr lang="en-US" sz="2400" i="1" dirty="0" err="1"/>
              <a:t>PCSrcE</a:t>
            </a:r>
            <a:endParaRPr lang="en-US" sz="2400" i="1" dirty="0"/>
          </a:p>
          <a:p>
            <a:pPr marL="0" indent="0">
              <a:buNone/>
            </a:pPr>
            <a:endParaRPr lang="en-US" sz="2200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9043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Single-Cycle Datapath: </a:t>
            </a:r>
            <a:r>
              <a:rPr lang="en-US" sz="4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lw</a:t>
            </a:r>
            <a:r>
              <a:rPr lang="en-US" sz="4400" dirty="0">
                <a:solidFill>
                  <a:schemeClr val="bg1"/>
                </a:solidFill>
                <a:latin typeface="+mj-lt"/>
              </a:rPr>
              <a:t> fetch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9EAD3B53-AE07-40C6-9153-25C16DEE7B34}"/>
              </a:ext>
            </a:extLst>
          </p:cNvPr>
          <p:cNvSpPr txBox="1">
            <a:spLocks noChangeArrowheads="1"/>
          </p:cNvSpPr>
          <p:nvPr>
            <p:custDataLst>
              <p:tags r:id="rId2"/>
            </p:custDataLst>
          </p:nvPr>
        </p:nvSpPr>
        <p:spPr>
          <a:xfrm>
            <a:off x="533400" y="1143000"/>
            <a:ext cx="7696200" cy="4953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90000"/>
              </a:lnSpc>
              <a:buFont typeface="Arial" pitchFamily="34" charset="0"/>
              <a:buNone/>
            </a:pPr>
            <a:r>
              <a:rPr lang="en-US" b="1">
                <a:solidFill>
                  <a:srgbClr val="0070C0"/>
                </a:solidFill>
              </a:rPr>
              <a:t>STEP 1:</a:t>
            </a:r>
            <a:r>
              <a:rPr lang="en-US">
                <a:solidFill>
                  <a:schemeClr val="accent1"/>
                </a:solidFill>
              </a:rPr>
              <a:t> </a:t>
            </a:r>
            <a:r>
              <a:rPr lang="en-US"/>
              <a:t>Fetch instruction</a:t>
            </a:r>
            <a:endParaRPr lang="en-US" dirty="0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95A63148-A08D-4AA2-973F-5AD3A7F751F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76908240"/>
              </p:ext>
            </p:extLst>
          </p:nvPr>
        </p:nvGraphicFramePr>
        <p:xfrm>
          <a:off x="76200" y="2468849"/>
          <a:ext cx="9067800" cy="26349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9" name="Visio" r:id="rId5" imgW="5147434" imgH="1493630" progId="Visio.Drawing.15">
                  <p:embed/>
                </p:oleObj>
              </mc:Choice>
              <mc:Fallback>
                <p:oleObj name="Visio" r:id="rId5" imgW="5147434" imgH="1493630" progId="Visio.Drawing.15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565832F5-A9F9-4F51-8941-848AF67FFE7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6200" y="2468849"/>
                        <a:ext cx="9067800" cy="263498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20277413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0" y="76200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+mj-lt"/>
              </a:rPr>
              <a:t>Chapter 7: Microarchitecture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DAA03A6C-70A8-504F-B2A9-E24C66359451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0" y="2438400"/>
            <a:ext cx="9144000" cy="1600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7200" b="1" dirty="0"/>
              <a:t>Pipelined   Performance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1441973056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152400"/>
            <a:ext cx="838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+mj-lt"/>
              </a:rPr>
              <a:t>Pipelined Processor Performance Example</a:t>
            </a:r>
            <a:endParaRPr lang="en-US" sz="36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131</a:t>
            </a:fld>
            <a:endParaRPr lang="en-US" dirty="0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52E3CA08-5E5E-489D-A7C6-7F2FE7B0C486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304800" y="990600"/>
            <a:ext cx="8534400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 algn="just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2400" b="1" dirty="0">
                <a:latin typeface="+mj-lt"/>
                <a:cs typeface="Arial" charset="0"/>
              </a:rPr>
              <a:t>SPECINT2000 benchmark: </a:t>
            </a:r>
          </a:p>
          <a:p>
            <a:pPr marL="742950" lvl="1" indent="-285750" algn="just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1800" dirty="0">
                <a:latin typeface="+mj-lt"/>
                <a:cs typeface="Arial" charset="0"/>
              </a:rPr>
              <a:t>25% loads</a:t>
            </a:r>
          </a:p>
          <a:p>
            <a:pPr marL="742950" lvl="1" indent="-285750" algn="just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1800" dirty="0">
                <a:latin typeface="+mj-lt"/>
                <a:cs typeface="Arial" charset="0"/>
              </a:rPr>
              <a:t>10% stores </a:t>
            </a:r>
          </a:p>
          <a:p>
            <a:pPr marL="742950" lvl="1" indent="-285750" algn="just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1800" dirty="0">
                <a:latin typeface="+mj-lt"/>
                <a:cs typeface="Arial" charset="0"/>
              </a:rPr>
              <a:t>13% branches</a:t>
            </a:r>
          </a:p>
          <a:p>
            <a:pPr marL="742950" lvl="1" indent="-285750" algn="just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1800" dirty="0">
                <a:latin typeface="+mj-lt"/>
                <a:cs typeface="Arial" charset="0"/>
              </a:rPr>
              <a:t>52% R-type</a:t>
            </a:r>
          </a:p>
          <a:p>
            <a:pPr marL="342900" indent="-342900" algn="just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2400" b="1" dirty="0">
                <a:latin typeface="+mj-lt"/>
                <a:cs typeface="Arial" charset="0"/>
              </a:rPr>
              <a:t>Suppose:</a:t>
            </a:r>
          </a:p>
          <a:p>
            <a:pPr marL="742950" lvl="1" indent="-285750" algn="just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1800" dirty="0">
                <a:latin typeface="+mj-lt"/>
                <a:cs typeface="Arial" charset="0"/>
              </a:rPr>
              <a:t>40% of loads used by next instruction</a:t>
            </a:r>
          </a:p>
          <a:p>
            <a:pPr marL="742950" lvl="1" indent="-285750" algn="just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1800" dirty="0">
                <a:latin typeface="+mj-lt"/>
                <a:cs typeface="Arial" charset="0"/>
              </a:rPr>
              <a:t>50% of branches </a:t>
            </a:r>
            <a:r>
              <a:rPr lang="en-US" sz="1800" dirty="0" err="1">
                <a:latin typeface="+mj-lt"/>
                <a:cs typeface="Arial" charset="0"/>
              </a:rPr>
              <a:t>mispredicted</a:t>
            </a:r>
            <a:endParaRPr lang="en-US" sz="1800" dirty="0">
              <a:latin typeface="+mj-lt"/>
              <a:cs typeface="Arial" charset="0"/>
            </a:endParaRPr>
          </a:p>
          <a:p>
            <a:pPr marL="342900" indent="-342900" algn="just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2400" b="1" dirty="0">
                <a:solidFill>
                  <a:srgbClr val="0070C0"/>
                </a:solidFill>
                <a:latin typeface="+mj-lt"/>
                <a:cs typeface="Arial" charset="0"/>
              </a:rPr>
              <a:t>What is the average CPI? </a:t>
            </a:r>
            <a:r>
              <a:rPr lang="en-US" sz="2400" dirty="0">
                <a:latin typeface="+mj-lt"/>
                <a:cs typeface="Arial" charset="0"/>
              </a:rPr>
              <a:t>(Ideally it’s 1, but…)</a:t>
            </a:r>
          </a:p>
          <a:p>
            <a:pPr marL="742950" lvl="1" indent="-285750" algn="just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1800" dirty="0">
                <a:latin typeface="+mj-lt"/>
                <a:cs typeface="Arial" charset="0"/>
              </a:rPr>
              <a:t>Load CPI = 1 when not stalling, 2 when stalling</a:t>
            </a:r>
          </a:p>
          <a:p>
            <a:pPr lvl="2" algn="just">
              <a:lnSpc>
                <a:spcPct val="90000"/>
              </a:lnSpc>
              <a:spcBef>
                <a:spcPct val="20000"/>
              </a:spcBef>
            </a:pPr>
            <a:r>
              <a:rPr lang="en-US" dirty="0">
                <a:latin typeface="+mj-lt"/>
                <a:cs typeface="Arial" charset="0"/>
              </a:rPr>
              <a:t>So, </a:t>
            </a:r>
            <a:r>
              <a:rPr lang="en-US" b="1" dirty="0" err="1">
                <a:latin typeface="+mj-lt"/>
                <a:cs typeface="Arial" charset="0"/>
              </a:rPr>
              <a:t>CPI</a:t>
            </a:r>
            <a:r>
              <a:rPr lang="en-US" b="1" baseline="-25000" dirty="0" err="1">
                <a:latin typeface="+mj-lt"/>
                <a:cs typeface="Arial" charset="0"/>
              </a:rPr>
              <a:t>lw</a:t>
            </a:r>
            <a:r>
              <a:rPr lang="en-US" dirty="0">
                <a:latin typeface="+mj-lt"/>
                <a:cs typeface="Arial" charset="0"/>
              </a:rPr>
              <a:t> = 1(0.6) + 2(0.4) = 1.4</a:t>
            </a:r>
          </a:p>
          <a:p>
            <a:pPr marL="742950" lvl="1" indent="-285750" algn="just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dirty="0">
                <a:latin typeface="+mj-lt"/>
                <a:cs typeface="Arial" charset="0"/>
              </a:rPr>
              <a:t>Branch CPI = 1 when not stalling, 3 when stalling</a:t>
            </a:r>
          </a:p>
          <a:p>
            <a:pPr lvl="1" algn="just">
              <a:lnSpc>
                <a:spcPct val="90000"/>
              </a:lnSpc>
              <a:spcBef>
                <a:spcPct val="20000"/>
              </a:spcBef>
            </a:pPr>
            <a:r>
              <a:rPr lang="en-US" sz="1800" dirty="0">
                <a:latin typeface="+mj-lt"/>
                <a:cs typeface="Arial" charset="0"/>
              </a:rPr>
              <a:t>	So, </a:t>
            </a:r>
            <a:r>
              <a:rPr lang="en-US" sz="1800" b="1" dirty="0" err="1">
                <a:latin typeface="+mj-lt"/>
                <a:cs typeface="Arial" charset="0"/>
              </a:rPr>
              <a:t>CPI</a:t>
            </a:r>
            <a:r>
              <a:rPr lang="en-US" sz="1800" b="1" baseline="-25000" dirty="0" err="1">
                <a:latin typeface="+mj-lt"/>
                <a:cs typeface="Arial" charset="0"/>
              </a:rPr>
              <a:t>beq</a:t>
            </a:r>
            <a:r>
              <a:rPr lang="en-US" sz="1800" dirty="0">
                <a:latin typeface="+mj-lt"/>
                <a:cs typeface="Arial" charset="0"/>
              </a:rPr>
              <a:t> = 1(0.5) + 3(0.5) = 2</a:t>
            </a:r>
          </a:p>
          <a:p>
            <a:pPr marL="742950" lvl="1" indent="-285750" algn="just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en-US" sz="200" b="1" dirty="0">
              <a:latin typeface="+mj-lt"/>
              <a:cs typeface="Arial" charset="0"/>
            </a:endParaRPr>
          </a:p>
          <a:p>
            <a:pPr marL="742950" lvl="1" indent="-285750" algn="just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b="1" dirty="0">
                <a:latin typeface="+mj-lt"/>
                <a:cs typeface="Arial" charset="0"/>
              </a:rPr>
              <a:t>Average CPI = </a:t>
            </a:r>
            <a:r>
              <a:rPr lang="en-US" sz="2400" dirty="0">
                <a:latin typeface="+mj-lt"/>
                <a:cs typeface="Arial" charset="0"/>
              </a:rPr>
              <a:t>(0.25)(1.4) + (0.1)(1) + (0.13)(2) + (0.52)(1)</a:t>
            </a:r>
            <a:r>
              <a:rPr lang="en-US" sz="2400" b="1" dirty="0">
                <a:latin typeface="+mj-lt"/>
                <a:cs typeface="Arial" charset="0"/>
              </a:rPr>
              <a:t>  = </a:t>
            </a:r>
            <a:r>
              <a:rPr lang="en-US" sz="2400" b="1" dirty="0">
                <a:solidFill>
                  <a:srgbClr val="0070C0"/>
                </a:solidFill>
                <a:latin typeface="+mj-lt"/>
                <a:cs typeface="Arial" charset="0"/>
              </a:rPr>
              <a:t>1.23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27A2396-D9D0-4581-93B7-06A052E52068}"/>
              </a:ext>
            </a:extLst>
          </p:cNvPr>
          <p:cNvSpPr/>
          <p:nvPr/>
        </p:nvSpPr>
        <p:spPr>
          <a:xfrm>
            <a:off x="685800" y="3962400"/>
            <a:ext cx="8229600" cy="1981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090314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152400"/>
            <a:ext cx="838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+mj-lt"/>
              </a:rPr>
              <a:t>Pipelined Processor Performance Example</a:t>
            </a:r>
            <a:endParaRPr lang="en-US" sz="36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132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27A2396-D9D0-4581-93B7-06A052E52068}"/>
              </a:ext>
            </a:extLst>
          </p:cNvPr>
          <p:cNvSpPr/>
          <p:nvPr/>
        </p:nvSpPr>
        <p:spPr>
          <a:xfrm>
            <a:off x="685800" y="3962400"/>
            <a:ext cx="8229600" cy="1981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E8F47F6B-ED08-4422-8D89-B9260F67D0C1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457200" y="990600"/>
            <a:ext cx="8382000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3200" dirty="0">
                <a:latin typeface="+mj-lt"/>
                <a:cs typeface="Arial" charset="0"/>
              </a:rPr>
              <a:t>Pipelined processor critical path: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3200" b="1" i="1" dirty="0">
                <a:solidFill>
                  <a:schemeClr val="accent2"/>
                </a:solidFill>
                <a:latin typeface="+mj-lt"/>
                <a:cs typeface="Arial" charset="0"/>
              </a:rPr>
              <a:t>  	</a:t>
            </a:r>
            <a:r>
              <a:rPr lang="en-US" sz="2800" b="1" i="1" dirty="0" err="1">
                <a:solidFill>
                  <a:srgbClr val="0070C0"/>
                </a:solidFill>
                <a:latin typeface="+mj-lt"/>
                <a:cs typeface="Arial" charset="0"/>
              </a:rPr>
              <a:t>T</a:t>
            </a:r>
            <a:r>
              <a:rPr lang="en-US" sz="2800" b="1" i="1" baseline="-25000" dirty="0" err="1">
                <a:solidFill>
                  <a:srgbClr val="0070C0"/>
                </a:solidFill>
                <a:latin typeface="+mj-lt"/>
                <a:cs typeface="Arial" charset="0"/>
              </a:rPr>
              <a:t>c_pipelined</a:t>
            </a:r>
            <a:r>
              <a:rPr lang="en-US" sz="2800" b="1" dirty="0">
                <a:solidFill>
                  <a:srgbClr val="0070C0"/>
                </a:solidFill>
                <a:latin typeface="+mj-lt"/>
                <a:cs typeface="Arial" charset="0"/>
              </a:rPr>
              <a:t> 	= max of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800" b="1" dirty="0">
                <a:solidFill>
                  <a:schemeClr val="accent1"/>
                </a:solidFill>
                <a:latin typeface="+mj-lt"/>
                <a:cs typeface="Arial" charset="0"/>
              </a:rPr>
              <a:t>		    </a:t>
            </a:r>
            <a:r>
              <a:rPr lang="en-US" sz="2800" b="1" i="1" dirty="0" err="1">
                <a:solidFill>
                  <a:srgbClr val="0070C0"/>
                </a:solidFill>
                <a:latin typeface="+mj-lt"/>
                <a:cs typeface="Arial" charset="0"/>
              </a:rPr>
              <a:t>t</a:t>
            </a:r>
            <a:r>
              <a:rPr lang="en-US" sz="2800" b="1" i="1" baseline="-25000" dirty="0" err="1">
                <a:solidFill>
                  <a:srgbClr val="0070C0"/>
                </a:solidFill>
                <a:latin typeface="+mj-lt"/>
                <a:cs typeface="Arial" charset="0"/>
              </a:rPr>
              <a:t>pcq</a:t>
            </a:r>
            <a:r>
              <a:rPr lang="en-US" sz="2800" b="1" dirty="0">
                <a:solidFill>
                  <a:srgbClr val="0070C0"/>
                </a:solidFill>
                <a:latin typeface="+mj-lt"/>
                <a:cs typeface="Arial" charset="0"/>
              </a:rPr>
              <a:t> + </a:t>
            </a:r>
            <a:r>
              <a:rPr lang="en-US" sz="2800" b="1" i="1" dirty="0" err="1">
                <a:solidFill>
                  <a:srgbClr val="0070C0"/>
                </a:solidFill>
                <a:latin typeface="+mj-lt"/>
                <a:cs typeface="Arial" charset="0"/>
              </a:rPr>
              <a:t>t</a:t>
            </a:r>
            <a:r>
              <a:rPr lang="en-US" sz="2800" b="1" baseline="-25000" dirty="0" err="1">
                <a:solidFill>
                  <a:srgbClr val="0070C0"/>
                </a:solidFill>
                <a:latin typeface="+mj-lt"/>
                <a:cs typeface="Arial" charset="0"/>
              </a:rPr>
              <a:t>mem</a:t>
            </a:r>
            <a:r>
              <a:rPr lang="en-US" sz="2800" b="1" dirty="0">
                <a:solidFill>
                  <a:srgbClr val="0070C0"/>
                </a:solidFill>
                <a:latin typeface="+mj-lt"/>
                <a:cs typeface="Arial" charset="0"/>
              </a:rPr>
              <a:t> + </a:t>
            </a:r>
            <a:r>
              <a:rPr lang="en-US" sz="2800" b="1" i="1" dirty="0" err="1">
                <a:solidFill>
                  <a:srgbClr val="0070C0"/>
                </a:solidFill>
                <a:latin typeface="+mj-lt"/>
                <a:cs typeface="Arial" charset="0"/>
              </a:rPr>
              <a:t>t</a:t>
            </a:r>
            <a:r>
              <a:rPr lang="en-US" sz="2800" b="1" baseline="-25000" dirty="0" err="1">
                <a:solidFill>
                  <a:srgbClr val="0070C0"/>
                </a:solidFill>
                <a:latin typeface="+mj-lt"/>
                <a:cs typeface="Arial" charset="0"/>
              </a:rPr>
              <a:t>setup</a:t>
            </a:r>
            <a:r>
              <a:rPr lang="en-US" sz="2800" b="1" baseline="-25000" dirty="0">
                <a:solidFill>
                  <a:schemeClr val="accent1"/>
                </a:solidFill>
                <a:latin typeface="+mj-lt"/>
                <a:cs typeface="Arial" charset="0"/>
              </a:rPr>
              <a:t>			</a:t>
            </a:r>
            <a:r>
              <a:rPr lang="en-US" sz="2800" b="1" dirty="0">
                <a:latin typeface="+mj-lt"/>
                <a:cs typeface="Arial" charset="0"/>
              </a:rPr>
              <a:t>Fetch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800" b="1" dirty="0">
                <a:solidFill>
                  <a:schemeClr val="accent1"/>
                </a:solidFill>
                <a:latin typeface="+mj-lt"/>
                <a:cs typeface="Arial" charset="0"/>
              </a:rPr>
              <a:t>		    2</a:t>
            </a:r>
            <a:r>
              <a:rPr lang="en-US" sz="2800" b="1" dirty="0">
                <a:solidFill>
                  <a:srgbClr val="0070C0"/>
                </a:solidFill>
                <a:latin typeface="+mj-lt"/>
                <a:cs typeface="Arial" charset="0"/>
              </a:rPr>
              <a:t>(</a:t>
            </a:r>
            <a:r>
              <a:rPr lang="en-US" sz="2800" b="1" i="1" dirty="0" err="1">
                <a:solidFill>
                  <a:srgbClr val="0070C0"/>
                </a:solidFill>
                <a:latin typeface="+mj-lt"/>
                <a:cs typeface="Arial" charset="0"/>
              </a:rPr>
              <a:t>t</a:t>
            </a:r>
            <a:r>
              <a:rPr lang="en-US" sz="2800" b="1" baseline="-25000" dirty="0" err="1">
                <a:solidFill>
                  <a:srgbClr val="0070C0"/>
                </a:solidFill>
                <a:latin typeface="+mj-lt"/>
                <a:cs typeface="Arial" charset="0"/>
              </a:rPr>
              <a:t>RFread</a:t>
            </a:r>
            <a:r>
              <a:rPr lang="en-US" sz="2800" b="1" dirty="0">
                <a:solidFill>
                  <a:srgbClr val="0070C0"/>
                </a:solidFill>
                <a:latin typeface="+mj-lt"/>
                <a:cs typeface="Arial" charset="0"/>
              </a:rPr>
              <a:t> + </a:t>
            </a:r>
            <a:r>
              <a:rPr lang="en-US" sz="2800" b="1" i="1" dirty="0" err="1">
                <a:solidFill>
                  <a:srgbClr val="0070C0"/>
                </a:solidFill>
                <a:latin typeface="+mj-lt"/>
                <a:cs typeface="Arial" charset="0"/>
              </a:rPr>
              <a:t>t</a:t>
            </a:r>
            <a:r>
              <a:rPr lang="en-US" sz="2800" b="1" baseline="-25000" dirty="0" err="1">
                <a:solidFill>
                  <a:srgbClr val="0070C0"/>
                </a:solidFill>
                <a:latin typeface="+mj-lt"/>
                <a:cs typeface="Arial" charset="0"/>
              </a:rPr>
              <a:t>setup</a:t>
            </a:r>
            <a:r>
              <a:rPr lang="en-US" sz="2800" b="1" baseline="-25000" dirty="0">
                <a:solidFill>
                  <a:srgbClr val="0070C0"/>
                </a:solidFill>
                <a:latin typeface="+mj-lt"/>
                <a:cs typeface="Arial" charset="0"/>
              </a:rPr>
              <a:t> </a:t>
            </a:r>
            <a:r>
              <a:rPr lang="en-US" sz="2800" b="1" dirty="0">
                <a:solidFill>
                  <a:srgbClr val="0070C0"/>
                </a:solidFill>
                <a:latin typeface="+mj-lt"/>
                <a:cs typeface="Arial" charset="0"/>
              </a:rPr>
              <a:t>)	</a:t>
            </a:r>
            <a:r>
              <a:rPr lang="en-US" sz="2800" b="1" dirty="0">
                <a:solidFill>
                  <a:schemeClr val="accent1"/>
                </a:solidFill>
                <a:latin typeface="+mj-lt"/>
                <a:cs typeface="Arial" charset="0"/>
              </a:rPr>
              <a:t>			</a:t>
            </a:r>
            <a:r>
              <a:rPr lang="en-US" sz="2800" b="1" dirty="0">
                <a:latin typeface="+mj-lt"/>
                <a:cs typeface="Arial" charset="0"/>
              </a:rPr>
              <a:t>Decode</a:t>
            </a:r>
            <a:endParaRPr lang="en-US" sz="2800" b="1" baseline="-25000" dirty="0">
              <a:latin typeface="+mj-lt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800" b="1" dirty="0">
                <a:solidFill>
                  <a:schemeClr val="accent1"/>
                </a:solidFill>
                <a:latin typeface="+mj-lt"/>
                <a:cs typeface="Arial" charset="0"/>
              </a:rPr>
              <a:t>		    </a:t>
            </a:r>
            <a:r>
              <a:rPr lang="en-US" sz="2800" b="1" i="1" dirty="0" err="1">
                <a:solidFill>
                  <a:srgbClr val="0070C0"/>
                </a:solidFill>
                <a:latin typeface="+mj-lt"/>
                <a:cs typeface="Arial" charset="0"/>
              </a:rPr>
              <a:t>t</a:t>
            </a:r>
            <a:r>
              <a:rPr lang="en-US" sz="2800" b="1" i="1" baseline="-25000" dirty="0" err="1">
                <a:solidFill>
                  <a:srgbClr val="0070C0"/>
                </a:solidFill>
                <a:latin typeface="+mj-lt"/>
                <a:cs typeface="Arial" charset="0"/>
              </a:rPr>
              <a:t>pcq</a:t>
            </a:r>
            <a:r>
              <a:rPr lang="en-US" sz="2800" b="1" dirty="0">
                <a:solidFill>
                  <a:srgbClr val="0070C0"/>
                </a:solidFill>
                <a:latin typeface="+mj-lt"/>
                <a:cs typeface="Arial" charset="0"/>
              </a:rPr>
              <a:t> + 4</a:t>
            </a:r>
            <a:r>
              <a:rPr lang="en-US" sz="2800" b="1" i="1" dirty="0">
                <a:solidFill>
                  <a:srgbClr val="0070C0"/>
                </a:solidFill>
                <a:latin typeface="+mj-lt"/>
                <a:cs typeface="Arial" charset="0"/>
              </a:rPr>
              <a:t>t</a:t>
            </a:r>
            <a:r>
              <a:rPr lang="en-US" sz="2800" b="1" baseline="-25000" dirty="0">
                <a:solidFill>
                  <a:srgbClr val="0070C0"/>
                </a:solidFill>
                <a:latin typeface="+mj-lt"/>
                <a:cs typeface="Arial" charset="0"/>
              </a:rPr>
              <a:t>mux </a:t>
            </a:r>
            <a:r>
              <a:rPr lang="en-US" sz="2800" b="1" dirty="0">
                <a:solidFill>
                  <a:srgbClr val="0070C0"/>
                </a:solidFill>
                <a:latin typeface="+mj-lt"/>
                <a:cs typeface="Arial" charset="0"/>
              </a:rPr>
              <a:t>+ </a:t>
            </a:r>
            <a:r>
              <a:rPr lang="en-US" sz="2800" b="1" i="1" dirty="0" err="1">
                <a:solidFill>
                  <a:srgbClr val="0070C0"/>
                </a:solidFill>
                <a:latin typeface="+mj-lt"/>
                <a:cs typeface="Arial" charset="0"/>
              </a:rPr>
              <a:t>t</a:t>
            </a:r>
            <a:r>
              <a:rPr lang="en-US" sz="2800" b="1" baseline="-25000" dirty="0" err="1">
                <a:solidFill>
                  <a:srgbClr val="0070C0"/>
                </a:solidFill>
                <a:latin typeface="+mj-lt"/>
                <a:cs typeface="Arial" charset="0"/>
              </a:rPr>
              <a:t>ALU</a:t>
            </a:r>
            <a:r>
              <a:rPr lang="en-US" sz="2800" b="1" dirty="0">
                <a:solidFill>
                  <a:srgbClr val="0070C0"/>
                </a:solidFill>
                <a:latin typeface="+mj-lt"/>
                <a:cs typeface="Arial" charset="0"/>
              </a:rPr>
              <a:t> + </a:t>
            </a:r>
            <a:r>
              <a:rPr lang="en-US" sz="2800" b="1" i="1" dirty="0" err="1">
                <a:solidFill>
                  <a:srgbClr val="0070C0"/>
                </a:solidFill>
                <a:latin typeface="+mj-lt"/>
                <a:cs typeface="Arial" charset="0"/>
              </a:rPr>
              <a:t>t</a:t>
            </a:r>
            <a:r>
              <a:rPr lang="en-US" sz="2800" b="1" baseline="-25000" dirty="0" err="1">
                <a:solidFill>
                  <a:srgbClr val="0070C0"/>
                </a:solidFill>
                <a:latin typeface="+mj-lt"/>
                <a:cs typeface="Arial" charset="0"/>
              </a:rPr>
              <a:t>AND</a:t>
            </a:r>
            <a:r>
              <a:rPr lang="en-US" sz="2800" b="1" baseline="-25000" dirty="0">
                <a:solidFill>
                  <a:srgbClr val="0070C0"/>
                </a:solidFill>
                <a:latin typeface="+mj-lt"/>
                <a:cs typeface="Arial" charset="0"/>
              </a:rPr>
              <a:t>-OR </a:t>
            </a:r>
            <a:r>
              <a:rPr lang="en-US" sz="2800" b="1" dirty="0">
                <a:solidFill>
                  <a:srgbClr val="0070C0"/>
                </a:solidFill>
                <a:latin typeface="+mj-lt"/>
                <a:cs typeface="Arial" charset="0"/>
              </a:rPr>
              <a:t>+ </a:t>
            </a:r>
            <a:r>
              <a:rPr lang="en-US" sz="2800" b="1" i="1" dirty="0" err="1">
                <a:solidFill>
                  <a:srgbClr val="0070C0"/>
                </a:solidFill>
                <a:latin typeface="+mj-lt"/>
                <a:cs typeface="Arial" charset="0"/>
              </a:rPr>
              <a:t>t</a:t>
            </a:r>
            <a:r>
              <a:rPr lang="en-US" sz="2800" b="1" baseline="-25000" dirty="0" err="1">
                <a:solidFill>
                  <a:srgbClr val="0070C0"/>
                </a:solidFill>
                <a:latin typeface="+mj-lt"/>
                <a:cs typeface="Arial" charset="0"/>
              </a:rPr>
              <a:t>setup</a:t>
            </a:r>
            <a:r>
              <a:rPr lang="en-US" sz="2800" b="1" baseline="-25000" dirty="0">
                <a:solidFill>
                  <a:schemeClr val="accent1"/>
                </a:solidFill>
                <a:latin typeface="+mj-lt"/>
                <a:cs typeface="Arial" charset="0"/>
              </a:rPr>
              <a:t>	</a:t>
            </a:r>
            <a:r>
              <a:rPr lang="en-US" sz="2800" b="1" dirty="0">
                <a:latin typeface="+mj-lt"/>
                <a:cs typeface="Arial" charset="0"/>
              </a:rPr>
              <a:t>Execute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800" b="1" dirty="0">
                <a:solidFill>
                  <a:schemeClr val="accent1"/>
                </a:solidFill>
                <a:latin typeface="+mj-lt"/>
                <a:cs typeface="Arial" charset="0"/>
              </a:rPr>
              <a:t>		</a:t>
            </a:r>
            <a:r>
              <a:rPr lang="en-US" sz="2800" b="1" dirty="0">
                <a:solidFill>
                  <a:srgbClr val="0070C0"/>
                </a:solidFill>
                <a:latin typeface="+mj-lt"/>
                <a:cs typeface="Arial" charset="0"/>
              </a:rPr>
              <a:t>    </a:t>
            </a:r>
            <a:r>
              <a:rPr lang="en-US" sz="2800" b="1" i="1" dirty="0" err="1">
                <a:solidFill>
                  <a:srgbClr val="0070C0"/>
                </a:solidFill>
                <a:latin typeface="+mj-lt"/>
                <a:cs typeface="Arial" charset="0"/>
              </a:rPr>
              <a:t>t</a:t>
            </a:r>
            <a:r>
              <a:rPr lang="en-US" sz="2800" b="1" i="1" baseline="-25000" dirty="0" err="1">
                <a:solidFill>
                  <a:srgbClr val="0070C0"/>
                </a:solidFill>
                <a:latin typeface="+mj-lt"/>
                <a:cs typeface="Arial" charset="0"/>
              </a:rPr>
              <a:t>pcq</a:t>
            </a:r>
            <a:r>
              <a:rPr lang="en-US" sz="2800" b="1" dirty="0">
                <a:solidFill>
                  <a:srgbClr val="0070C0"/>
                </a:solidFill>
                <a:latin typeface="+mj-lt"/>
                <a:cs typeface="Arial" charset="0"/>
              </a:rPr>
              <a:t> + </a:t>
            </a:r>
            <a:r>
              <a:rPr lang="en-US" sz="2800" b="1" i="1" dirty="0" err="1">
                <a:solidFill>
                  <a:srgbClr val="0070C0"/>
                </a:solidFill>
                <a:latin typeface="+mj-lt"/>
                <a:cs typeface="Arial" charset="0"/>
              </a:rPr>
              <a:t>t</a:t>
            </a:r>
            <a:r>
              <a:rPr lang="en-US" sz="2800" b="1" baseline="-25000" dirty="0" err="1">
                <a:solidFill>
                  <a:srgbClr val="0070C0"/>
                </a:solidFill>
                <a:latin typeface="+mj-lt"/>
                <a:cs typeface="Arial" charset="0"/>
              </a:rPr>
              <a:t>mem</a:t>
            </a:r>
            <a:r>
              <a:rPr lang="en-US" sz="2800" b="1" dirty="0">
                <a:solidFill>
                  <a:srgbClr val="0070C0"/>
                </a:solidFill>
                <a:latin typeface="+mj-lt"/>
                <a:cs typeface="Arial" charset="0"/>
              </a:rPr>
              <a:t> + </a:t>
            </a:r>
            <a:r>
              <a:rPr lang="en-US" sz="2800" b="1" i="1" dirty="0" err="1">
                <a:solidFill>
                  <a:srgbClr val="0070C0"/>
                </a:solidFill>
                <a:latin typeface="+mj-lt"/>
                <a:cs typeface="Arial" charset="0"/>
              </a:rPr>
              <a:t>t</a:t>
            </a:r>
            <a:r>
              <a:rPr lang="en-US" sz="2800" b="1" baseline="-25000" dirty="0" err="1">
                <a:solidFill>
                  <a:srgbClr val="0070C0"/>
                </a:solidFill>
                <a:latin typeface="+mj-lt"/>
                <a:cs typeface="Arial" charset="0"/>
              </a:rPr>
              <a:t>setup</a:t>
            </a:r>
            <a:r>
              <a:rPr lang="en-US" sz="2800" b="1" baseline="-25000" dirty="0">
                <a:solidFill>
                  <a:schemeClr val="accent1"/>
                </a:solidFill>
                <a:latin typeface="+mj-lt"/>
                <a:cs typeface="Arial" charset="0"/>
              </a:rPr>
              <a:t>			</a:t>
            </a:r>
            <a:r>
              <a:rPr lang="en-US" sz="2800" b="1" dirty="0">
                <a:latin typeface="+mj-lt"/>
                <a:cs typeface="Arial" charset="0"/>
              </a:rPr>
              <a:t>Memory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800" b="1" dirty="0">
                <a:solidFill>
                  <a:schemeClr val="accent1"/>
                </a:solidFill>
                <a:latin typeface="+mj-lt"/>
                <a:cs typeface="Arial" charset="0"/>
              </a:rPr>
              <a:t>	</a:t>
            </a:r>
            <a:r>
              <a:rPr lang="en-US" sz="2800" b="1" dirty="0">
                <a:solidFill>
                  <a:srgbClr val="0070C0"/>
                </a:solidFill>
                <a:latin typeface="+mj-lt"/>
                <a:cs typeface="Arial" charset="0"/>
              </a:rPr>
              <a:t>	    2(</a:t>
            </a:r>
            <a:r>
              <a:rPr lang="en-US" sz="2800" b="1" i="1" dirty="0" err="1">
                <a:solidFill>
                  <a:srgbClr val="0070C0"/>
                </a:solidFill>
                <a:latin typeface="+mj-lt"/>
                <a:cs typeface="Arial" charset="0"/>
              </a:rPr>
              <a:t>t</a:t>
            </a:r>
            <a:r>
              <a:rPr lang="en-US" sz="2800" b="1" i="1" baseline="-25000" dirty="0" err="1">
                <a:solidFill>
                  <a:srgbClr val="0070C0"/>
                </a:solidFill>
                <a:latin typeface="+mj-lt"/>
                <a:cs typeface="Arial" charset="0"/>
              </a:rPr>
              <a:t>pcq</a:t>
            </a:r>
            <a:r>
              <a:rPr lang="en-US" sz="2800" b="1" dirty="0">
                <a:solidFill>
                  <a:srgbClr val="0070C0"/>
                </a:solidFill>
                <a:latin typeface="+mj-lt"/>
                <a:cs typeface="Arial" charset="0"/>
              </a:rPr>
              <a:t> + </a:t>
            </a:r>
            <a:r>
              <a:rPr lang="en-US" sz="2800" b="1" i="1" dirty="0" err="1">
                <a:solidFill>
                  <a:srgbClr val="0070C0"/>
                </a:solidFill>
                <a:latin typeface="+mj-lt"/>
                <a:cs typeface="Arial" charset="0"/>
              </a:rPr>
              <a:t>t</a:t>
            </a:r>
            <a:r>
              <a:rPr lang="en-US" sz="2800" b="1" baseline="-25000" dirty="0" err="1">
                <a:solidFill>
                  <a:srgbClr val="0070C0"/>
                </a:solidFill>
                <a:latin typeface="+mj-lt"/>
                <a:cs typeface="Arial" charset="0"/>
              </a:rPr>
              <a:t>mux</a:t>
            </a:r>
            <a:r>
              <a:rPr lang="en-US" sz="2800" b="1" dirty="0">
                <a:solidFill>
                  <a:srgbClr val="0070C0"/>
                </a:solidFill>
                <a:latin typeface="+mj-lt"/>
                <a:cs typeface="Arial" charset="0"/>
              </a:rPr>
              <a:t> + </a:t>
            </a:r>
            <a:r>
              <a:rPr lang="en-US" sz="2800" b="1" i="1" dirty="0" err="1">
                <a:solidFill>
                  <a:srgbClr val="0070C0"/>
                </a:solidFill>
                <a:latin typeface="+mj-lt"/>
                <a:cs typeface="Arial" charset="0"/>
              </a:rPr>
              <a:t>t</a:t>
            </a:r>
            <a:r>
              <a:rPr lang="en-US" sz="2800" b="1" baseline="-25000" dirty="0" err="1">
                <a:solidFill>
                  <a:srgbClr val="0070C0"/>
                </a:solidFill>
                <a:latin typeface="+mj-lt"/>
                <a:cs typeface="Arial" charset="0"/>
              </a:rPr>
              <a:t>RFwrite</a:t>
            </a:r>
            <a:r>
              <a:rPr lang="en-US" sz="2800" b="1" dirty="0">
                <a:solidFill>
                  <a:srgbClr val="0070C0"/>
                </a:solidFill>
                <a:latin typeface="+mj-lt"/>
                <a:cs typeface="Arial" charset="0"/>
              </a:rPr>
              <a:t>) 	</a:t>
            </a:r>
            <a:r>
              <a:rPr lang="en-US" sz="2800" b="1" dirty="0">
                <a:solidFill>
                  <a:schemeClr val="accent1"/>
                </a:solidFill>
                <a:latin typeface="+mj-lt"/>
                <a:cs typeface="Arial" charset="0"/>
              </a:rPr>
              <a:t>		</a:t>
            </a:r>
            <a:r>
              <a:rPr lang="en-US" sz="2800" b="1" dirty="0" err="1">
                <a:latin typeface="+mj-lt"/>
                <a:cs typeface="Arial" charset="0"/>
              </a:rPr>
              <a:t>Writeback</a:t>
            </a:r>
            <a:endParaRPr lang="en-US" sz="2800" b="1" dirty="0">
              <a:latin typeface="+mj-lt"/>
              <a:cs typeface="Arial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05EC14A-2783-453A-A8D8-1E31631413A5}"/>
              </a:ext>
            </a:extLst>
          </p:cNvPr>
          <p:cNvSpPr/>
          <p:nvPr/>
        </p:nvSpPr>
        <p:spPr>
          <a:xfrm>
            <a:off x="533400" y="4876800"/>
            <a:ext cx="822960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+mj-lt"/>
                <a:cs typeface="Arial" charset="0"/>
              </a:rPr>
              <a:t>Decode and </a:t>
            </a:r>
            <a:r>
              <a:rPr lang="en-US" sz="2200" dirty="0" err="1">
                <a:latin typeface="+mj-lt"/>
                <a:cs typeface="Arial" charset="0"/>
              </a:rPr>
              <a:t>Writeback</a:t>
            </a:r>
            <a:r>
              <a:rPr lang="en-US" sz="2200" dirty="0">
                <a:latin typeface="+mj-lt"/>
                <a:cs typeface="Arial" charset="0"/>
              </a:rPr>
              <a:t> stages </a:t>
            </a:r>
            <a:r>
              <a:rPr lang="en-US" sz="2200" b="1" dirty="0">
                <a:latin typeface="+mj-lt"/>
                <a:cs typeface="Arial" charset="0"/>
              </a:rPr>
              <a:t>both use the register file </a:t>
            </a:r>
            <a:r>
              <a:rPr lang="en-US" sz="2200" dirty="0">
                <a:latin typeface="+mj-lt"/>
                <a:cs typeface="Arial" charset="0"/>
              </a:rPr>
              <a:t>in each cycle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+mj-lt"/>
                <a:cs typeface="Arial" charset="0"/>
              </a:rPr>
              <a:t>So each stage gets half of the cycle time (</a:t>
            </a:r>
            <a:r>
              <a:rPr lang="en-US" sz="2200" b="1" dirty="0">
                <a:latin typeface="+mj-lt"/>
                <a:cs typeface="Arial" charset="0"/>
              </a:rPr>
              <a:t>T</a:t>
            </a:r>
            <a:r>
              <a:rPr lang="en-US" sz="2200" b="1" baseline="-25000" dirty="0">
                <a:latin typeface="+mj-lt"/>
                <a:cs typeface="Arial" charset="0"/>
              </a:rPr>
              <a:t>c</a:t>
            </a:r>
            <a:r>
              <a:rPr lang="en-US" sz="2200" b="1" dirty="0">
                <a:latin typeface="+mj-lt"/>
                <a:cs typeface="Arial" charset="0"/>
              </a:rPr>
              <a:t>/2</a:t>
            </a:r>
            <a:r>
              <a:rPr lang="en-US" sz="2200" dirty="0">
                <a:latin typeface="+mj-lt"/>
                <a:cs typeface="Arial" charset="0"/>
              </a:rPr>
              <a:t>) to do their 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+mj-lt"/>
                <a:cs typeface="Arial" charset="0"/>
              </a:rPr>
              <a:t>Or, stated a different way, </a:t>
            </a:r>
            <a:r>
              <a:rPr lang="en-US" sz="2200" b="1" dirty="0">
                <a:latin typeface="+mj-lt"/>
                <a:cs typeface="Arial" charset="0"/>
              </a:rPr>
              <a:t>2x of their work </a:t>
            </a:r>
            <a:r>
              <a:rPr lang="en-US" sz="2200" dirty="0">
                <a:latin typeface="+mj-lt"/>
                <a:cs typeface="Arial" charset="0"/>
              </a:rPr>
              <a:t>must fit in a cycle (</a:t>
            </a:r>
            <a:r>
              <a:rPr lang="en-US" sz="2200" dirty="0">
                <a:cs typeface="Arial" charset="0"/>
              </a:rPr>
              <a:t>T</a:t>
            </a:r>
            <a:r>
              <a:rPr lang="en-US" sz="2200" baseline="-25000" dirty="0">
                <a:cs typeface="Arial" charset="0"/>
              </a:rPr>
              <a:t>c</a:t>
            </a:r>
            <a:r>
              <a:rPr lang="en-US" sz="2200" dirty="0">
                <a:latin typeface="+mj-lt"/>
                <a:cs typeface="Arial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628246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152400"/>
            <a:ext cx="83820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200" dirty="0">
                <a:solidFill>
                  <a:schemeClr val="bg1"/>
                </a:solidFill>
                <a:latin typeface="+mj-lt"/>
              </a:rPr>
              <a:t>Pipelined Critical Path: Execute Stage</a:t>
            </a:r>
            <a:endParaRPr lang="en-US" sz="42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133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27A2396-D9D0-4581-93B7-06A052E52068}"/>
              </a:ext>
            </a:extLst>
          </p:cNvPr>
          <p:cNvSpPr/>
          <p:nvPr/>
        </p:nvSpPr>
        <p:spPr>
          <a:xfrm>
            <a:off x="685800" y="3962400"/>
            <a:ext cx="8229600" cy="1981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C766C523-BABF-4BB1-B4A2-4065BC06CF7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96486136"/>
              </p:ext>
            </p:extLst>
          </p:nvPr>
        </p:nvGraphicFramePr>
        <p:xfrm>
          <a:off x="304800" y="960480"/>
          <a:ext cx="8305800" cy="52879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995" name="Visio" r:id="rId4" imgW="6964751" imgH="4434651" progId="Visio.Drawing.15">
                  <p:embed/>
                </p:oleObj>
              </mc:Choice>
              <mc:Fallback>
                <p:oleObj name="Visio" r:id="rId4" imgW="6964751" imgH="4434651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04800" y="960480"/>
                        <a:ext cx="8305800" cy="52879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56977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Pipelined Performance Example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134</a:t>
            </a:fld>
            <a:endParaRPr lang="en-US" dirty="0"/>
          </a:p>
        </p:txBody>
      </p:sp>
      <p:graphicFrame>
        <p:nvGraphicFramePr>
          <p:cNvPr id="6" name="Group 6">
            <a:extLst>
              <a:ext uri="{FF2B5EF4-FFF2-40B4-BE49-F238E27FC236}">
                <a16:creationId xmlns:a16="http://schemas.microsoft.com/office/drawing/2014/main" id="{4D77ACA7-6FD7-4492-9B4B-404969A6914C}"/>
              </a:ext>
            </a:extLst>
          </p:cNvPr>
          <p:cNvGraphicFramePr>
            <a:graphicFrameLocks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051315850"/>
              </p:ext>
            </p:extLst>
          </p:nvPr>
        </p:nvGraphicFramePr>
        <p:xfrm>
          <a:off x="1447800" y="1003679"/>
          <a:ext cx="6248400" cy="4513201"/>
        </p:xfrm>
        <a:graphic>
          <a:graphicData uri="http://schemas.openxmlformats.org/drawingml/2006/table">
            <a:tbl>
              <a:tblPr/>
              <a:tblGrid>
                <a:gridCol w="2667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05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7499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Arial" charset="0"/>
                        </a:rPr>
                        <a:t>Element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Arial" charset="0"/>
                        </a:rPr>
                        <a:t>Parameter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Arial" charset="0"/>
                        </a:rPr>
                        <a:t>Delay (</a:t>
                      </a:r>
                      <a:r>
                        <a:rPr kumimoji="0" lang="en-US" sz="2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Arial" charset="0"/>
                        </a:rPr>
                        <a:t>ps</a:t>
                      </a: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Arial" charset="0"/>
                        </a:rPr>
                        <a:t>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291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Register clock-to-Q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2000" b="0" i="1" u="none" strike="noStrike" cap="none" normalizeH="0" baseline="-250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pcq</a:t>
                      </a:r>
                      <a:r>
                        <a:rPr kumimoji="0" lang="en-US" sz="2000" b="0" i="0" u="none" strike="noStrike" cap="none" normalizeH="0" baseline="-250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_PC</a:t>
                      </a:r>
                      <a:endParaRPr kumimoji="0" lang="en-US" sz="2000" b="0" i="0" u="none" strike="noStrike" cap="none" normalizeH="0" baseline="-250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40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291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Register setup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2000" b="0" i="0" u="none" strike="noStrike" cap="none" normalizeH="0" baseline="-250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setup</a:t>
                      </a:r>
                      <a:endParaRPr kumimoji="0" lang="en-US" sz="2000" b="0" i="0" u="none" strike="noStrike" cap="none" normalizeH="0" baseline="-250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50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291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Multiplexer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2000" b="0" i="0" u="none" strike="noStrike" cap="none" normalizeH="0" baseline="-250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mux</a:t>
                      </a:r>
                      <a:endParaRPr kumimoji="0" lang="en-US" sz="2000" b="0" i="0" u="none" strike="noStrike" cap="none" normalizeH="0" baseline="-250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30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291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AND-OR gate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2000" b="0" i="0" u="none" strike="noStrike" cap="none" normalizeH="0" baseline="-250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AND</a:t>
                      </a:r>
                      <a:r>
                        <a:rPr kumimoji="0" lang="en-US" sz="20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-OR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6347997"/>
                  </a:ext>
                </a:extLst>
              </a:tr>
              <a:tr h="39291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ALU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2000" b="0" i="0" u="none" strike="noStrike" cap="none" normalizeH="0" baseline="-250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ALU</a:t>
                      </a:r>
                      <a:endParaRPr kumimoji="0" lang="en-US" sz="2000" b="0" i="0" u="none" strike="noStrike" cap="none" normalizeH="0" baseline="-250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120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291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Decoder (Control Unit)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2000" b="0" i="0" u="none" strike="noStrike" cap="none" normalizeH="0" baseline="-250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dec</a:t>
                      </a:r>
                      <a:endParaRPr kumimoji="0" lang="en-US" sz="2000" b="0" i="0" u="none" strike="noStrike" cap="none" normalizeH="0" baseline="-250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25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291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Extend unit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2000" b="0" i="0" u="none" strike="noStrike" cap="none" normalizeH="0" baseline="-250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dec</a:t>
                      </a:r>
                      <a:endParaRPr kumimoji="0" lang="en-US" sz="2000" b="0" i="0" u="none" strike="noStrike" cap="none" normalizeH="0" baseline="-250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35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9487151"/>
                  </a:ext>
                </a:extLst>
              </a:tr>
              <a:tr h="39291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Memory read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20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mem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200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1183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Register file read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2000" b="0" i="1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RF</a:t>
                      </a:r>
                      <a:r>
                        <a:rPr kumimoji="0" lang="en-US" sz="20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read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100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132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Register file setup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2000" b="0" i="1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RF</a:t>
                      </a:r>
                      <a:r>
                        <a:rPr kumimoji="0" lang="en-US" sz="20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setup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60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16" name="Rectangle 5">
            <a:extLst>
              <a:ext uri="{FF2B5EF4-FFF2-40B4-BE49-F238E27FC236}">
                <a16:creationId xmlns:a16="http://schemas.microsoft.com/office/drawing/2014/main" id="{6ACB48A0-FFD6-428C-B8D5-035891192371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066800" y="5904468"/>
            <a:ext cx="76962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lvl="1" indent="-342900">
              <a:lnSpc>
                <a:spcPct val="90000"/>
              </a:lnSpc>
              <a:spcBef>
                <a:spcPct val="20000"/>
              </a:spcBef>
            </a:pPr>
            <a:r>
              <a:rPr lang="en-US" sz="2400" b="1" i="1" dirty="0">
                <a:latin typeface="Times New Roman" pitchFamily="18" charset="0"/>
                <a:cs typeface="Arial" charset="0"/>
              </a:rPr>
              <a:t>                </a:t>
            </a:r>
            <a:r>
              <a:rPr lang="en-US" sz="2400" dirty="0">
                <a:latin typeface="Times New Roman" pitchFamily="18" charset="0"/>
                <a:cs typeface="Arial" charset="0"/>
              </a:rPr>
              <a:t>= (40 + 4*30 + 120 + 20 + 50) </a:t>
            </a:r>
            <a:r>
              <a:rPr lang="en-US" sz="2400" dirty="0" err="1">
                <a:latin typeface="Times New Roman" pitchFamily="18" charset="0"/>
                <a:cs typeface="Arial" charset="0"/>
              </a:rPr>
              <a:t>ps</a:t>
            </a:r>
            <a:r>
              <a:rPr lang="en-US" sz="2400" dirty="0">
                <a:latin typeface="Times New Roman" pitchFamily="18" charset="0"/>
                <a:cs typeface="Arial" charset="0"/>
              </a:rPr>
              <a:t> = </a:t>
            </a:r>
            <a:r>
              <a:rPr lang="en-US" sz="2400" b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350 </a:t>
            </a:r>
            <a:r>
              <a:rPr lang="en-US" sz="2400" b="1" dirty="0" err="1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ps</a:t>
            </a:r>
            <a:r>
              <a:rPr lang="en-US" sz="2400" b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 </a:t>
            </a:r>
          </a:p>
        </p:txBody>
      </p:sp>
      <p:sp>
        <p:nvSpPr>
          <p:cNvPr id="17" name="Rectangle 5">
            <a:extLst>
              <a:ext uri="{FF2B5EF4-FFF2-40B4-BE49-F238E27FC236}">
                <a16:creationId xmlns:a16="http://schemas.microsoft.com/office/drawing/2014/main" id="{BFA8BDC8-2FBC-41B3-8631-178E4856CCB5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066800" y="5486400"/>
            <a:ext cx="76962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lvl="1" indent="-342900">
              <a:lnSpc>
                <a:spcPct val="90000"/>
              </a:lnSpc>
              <a:spcBef>
                <a:spcPct val="20000"/>
              </a:spcBef>
            </a:pPr>
            <a:r>
              <a:rPr lang="en-US" sz="2400" b="1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400" b="1" i="1" baseline="-25000" dirty="0" err="1">
                <a:latin typeface="Times New Roman" pitchFamily="18" charset="0"/>
                <a:cs typeface="Arial" charset="0"/>
              </a:rPr>
              <a:t>c_pipelined</a:t>
            </a:r>
            <a:r>
              <a:rPr lang="en-US" sz="2400" b="1" dirty="0">
                <a:latin typeface="Times New Roman" pitchFamily="18" charset="0"/>
                <a:cs typeface="Arial" charset="0"/>
              </a:rPr>
              <a:t> = </a:t>
            </a:r>
            <a:r>
              <a:rPr lang="en-US" sz="2400" b="1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400" b="1" i="1" baseline="-25000" dirty="0" err="1">
                <a:latin typeface="Times New Roman" pitchFamily="18" charset="0"/>
                <a:cs typeface="Arial" charset="0"/>
              </a:rPr>
              <a:t>pcq</a:t>
            </a:r>
            <a:r>
              <a:rPr lang="en-US" sz="2400" b="1" i="1" baseline="-25000" dirty="0">
                <a:latin typeface="Times New Roman" pitchFamily="18" charset="0"/>
                <a:cs typeface="Arial" charset="0"/>
              </a:rPr>
              <a:t> </a:t>
            </a:r>
            <a:r>
              <a:rPr lang="en-US" sz="2400" b="1" dirty="0">
                <a:latin typeface="Times New Roman" pitchFamily="18" charset="0"/>
                <a:cs typeface="Arial" charset="0"/>
              </a:rPr>
              <a:t>+ 4</a:t>
            </a:r>
            <a:r>
              <a:rPr lang="en-US" sz="2400" b="1" i="1" dirty="0">
                <a:latin typeface="Times New Roman" pitchFamily="18" charset="0"/>
                <a:cs typeface="Arial" charset="0"/>
              </a:rPr>
              <a:t>t</a:t>
            </a:r>
            <a:r>
              <a:rPr lang="en-US" sz="2400" b="1" baseline="-25000" dirty="0">
                <a:latin typeface="Times New Roman" pitchFamily="18" charset="0"/>
                <a:cs typeface="Arial" charset="0"/>
              </a:rPr>
              <a:t>mux</a:t>
            </a:r>
            <a:r>
              <a:rPr lang="en-US" sz="2400" b="1" dirty="0">
                <a:latin typeface="Times New Roman" pitchFamily="18" charset="0"/>
                <a:cs typeface="Arial" charset="0"/>
              </a:rPr>
              <a:t> + </a:t>
            </a:r>
            <a:r>
              <a:rPr lang="en-US" sz="2400" b="1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400" b="1" baseline="-25000" dirty="0" err="1">
                <a:latin typeface="Times New Roman" pitchFamily="18" charset="0"/>
                <a:cs typeface="Arial" charset="0"/>
              </a:rPr>
              <a:t>ALU</a:t>
            </a:r>
            <a:r>
              <a:rPr lang="en-US" sz="2400" b="1" dirty="0">
                <a:latin typeface="Times New Roman" pitchFamily="18" charset="0"/>
                <a:cs typeface="Arial" charset="0"/>
              </a:rPr>
              <a:t> + </a:t>
            </a:r>
            <a:r>
              <a:rPr lang="en-US" sz="2400" b="1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400" b="1" i="1" baseline="-25000" dirty="0" err="1">
                <a:latin typeface="Times New Roman" pitchFamily="18" charset="0"/>
                <a:cs typeface="Arial" charset="0"/>
              </a:rPr>
              <a:t>AND</a:t>
            </a:r>
            <a:r>
              <a:rPr lang="en-US" sz="2400" b="1" i="1" baseline="-25000" dirty="0">
                <a:latin typeface="Times New Roman" pitchFamily="18" charset="0"/>
                <a:cs typeface="Arial" charset="0"/>
              </a:rPr>
              <a:t>-OR</a:t>
            </a:r>
            <a:r>
              <a:rPr lang="en-US" sz="2400" b="1" baseline="-25000" dirty="0">
                <a:latin typeface="Times New Roman" pitchFamily="18" charset="0"/>
                <a:cs typeface="Arial" charset="0"/>
              </a:rPr>
              <a:t> </a:t>
            </a:r>
            <a:r>
              <a:rPr lang="en-US" sz="2400" b="1" dirty="0">
                <a:latin typeface="Times New Roman" pitchFamily="18" charset="0"/>
                <a:cs typeface="Arial" charset="0"/>
              </a:rPr>
              <a:t>+ </a:t>
            </a:r>
            <a:r>
              <a:rPr lang="en-US" sz="2400" b="1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400" b="1" baseline="-25000" dirty="0" err="1">
                <a:latin typeface="Times New Roman" pitchFamily="18" charset="0"/>
                <a:cs typeface="Arial" charset="0"/>
              </a:rPr>
              <a:t>setup</a:t>
            </a:r>
            <a:endParaRPr lang="en-US" sz="2400" dirty="0">
              <a:latin typeface="Times New Roman" pitchFamily="18" charset="0"/>
              <a:cs typeface="Arial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20695F9-4CEC-406C-83AA-1E055256F90B}"/>
              </a:ext>
            </a:extLst>
          </p:cNvPr>
          <p:cNvSpPr/>
          <p:nvPr/>
        </p:nvSpPr>
        <p:spPr>
          <a:xfrm>
            <a:off x="2590800" y="5943600"/>
            <a:ext cx="5867400" cy="3723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82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Pipelined Performance Example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135</a:t>
            </a:fld>
            <a:endParaRPr lang="en-US" dirty="0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A29CD028-13A5-4E03-9AA3-E43826935CE1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85800" y="990600"/>
            <a:ext cx="8001000" cy="480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3000" dirty="0">
                <a:latin typeface="+mj-lt"/>
                <a:cs typeface="Arial" charset="0"/>
              </a:rPr>
              <a:t>Program with 100 billion instructions</a:t>
            </a:r>
            <a:endParaRPr lang="en-US" sz="3000" i="1" dirty="0">
              <a:latin typeface="+mj-lt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r>
              <a:rPr lang="en-US" sz="3000" b="1" dirty="0">
                <a:latin typeface="+mj-lt"/>
                <a:cs typeface="Arial" charset="0"/>
              </a:rPr>
              <a:t>Execution Time  	</a:t>
            </a:r>
            <a:r>
              <a:rPr lang="en-US" sz="3000" dirty="0">
                <a:latin typeface="+mj-lt"/>
                <a:cs typeface="Arial" charset="0"/>
              </a:rPr>
              <a:t>= (# instructions) </a:t>
            </a:r>
            <a:r>
              <a:rPr lang="en-US" sz="3000" dirty="0">
                <a:latin typeface="+mj-lt"/>
                <a:cs typeface="Times New Roman" pitchFamily="18" charset="0"/>
              </a:rPr>
              <a:t>× </a:t>
            </a:r>
            <a:r>
              <a:rPr lang="en-US" sz="3000" dirty="0">
                <a:latin typeface="+mj-lt"/>
                <a:cs typeface="Arial" charset="0"/>
              </a:rPr>
              <a:t>CPI </a:t>
            </a:r>
            <a:r>
              <a:rPr lang="en-US" sz="3000" dirty="0">
                <a:latin typeface="+mj-lt"/>
                <a:cs typeface="Times New Roman" pitchFamily="18" charset="0"/>
              </a:rPr>
              <a:t>×</a:t>
            </a:r>
            <a:r>
              <a:rPr lang="en-US" sz="3000" dirty="0">
                <a:latin typeface="+mj-lt"/>
                <a:cs typeface="Arial" charset="0"/>
              </a:rPr>
              <a:t> </a:t>
            </a:r>
            <a:r>
              <a:rPr lang="en-US" sz="3000" i="1" dirty="0">
                <a:latin typeface="+mj-lt"/>
                <a:cs typeface="Arial" charset="0"/>
              </a:rPr>
              <a:t>T</a:t>
            </a:r>
            <a:r>
              <a:rPr lang="en-US" sz="3000" i="1" baseline="-25000" dirty="0">
                <a:latin typeface="+mj-lt"/>
                <a:cs typeface="Arial" charset="0"/>
              </a:rPr>
              <a:t>c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3000" i="1" dirty="0">
                <a:latin typeface="+mj-lt"/>
                <a:cs typeface="Arial" charset="0"/>
              </a:rPr>
              <a:t>		              	</a:t>
            </a:r>
            <a:r>
              <a:rPr lang="en-US" sz="3000" dirty="0">
                <a:latin typeface="+mj-lt"/>
                <a:cs typeface="Arial" charset="0"/>
              </a:rPr>
              <a:t>= (100 </a:t>
            </a:r>
            <a:r>
              <a:rPr lang="en-US" sz="3000" dirty="0">
                <a:latin typeface="+mj-lt"/>
                <a:cs typeface="Times New Roman" pitchFamily="18" charset="0"/>
              </a:rPr>
              <a:t>× 10</a:t>
            </a:r>
            <a:r>
              <a:rPr lang="en-US" sz="3000" baseline="30000" dirty="0">
                <a:latin typeface="+mj-lt"/>
                <a:cs typeface="Times New Roman" pitchFamily="18" charset="0"/>
              </a:rPr>
              <a:t>9</a:t>
            </a:r>
            <a:r>
              <a:rPr lang="en-US" sz="3000" dirty="0">
                <a:latin typeface="+mj-lt"/>
                <a:cs typeface="Arial" charset="0"/>
              </a:rPr>
              <a:t>)(1.23)(350  </a:t>
            </a:r>
            <a:r>
              <a:rPr lang="en-US" sz="3000" dirty="0">
                <a:latin typeface="+mj-lt"/>
                <a:cs typeface="Times New Roman" pitchFamily="18" charset="0"/>
              </a:rPr>
              <a:t>× 10</a:t>
            </a:r>
            <a:r>
              <a:rPr lang="en-US" sz="3000" baseline="30000" dirty="0">
                <a:latin typeface="+mj-lt"/>
                <a:cs typeface="Times New Roman" pitchFamily="18" charset="0"/>
              </a:rPr>
              <a:t>-12</a:t>
            </a:r>
            <a:r>
              <a:rPr lang="en-US" sz="3000" dirty="0">
                <a:latin typeface="+mj-lt"/>
                <a:cs typeface="Arial" charset="0"/>
              </a:rPr>
              <a:t>)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3000" dirty="0">
                <a:latin typeface="+mj-lt"/>
                <a:cs typeface="Arial" charset="0"/>
              </a:rPr>
              <a:t>		            	</a:t>
            </a:r>
            <a:r>
              <a:rPr lang="en-US" sz="3000" b="1" dirty="0">
                <a:latin typeface="+mj-lt"/>
                <a:cs typeface="Arial" charset="0"/>
              </a:rPr>
              <a:t>= </a:t>
            </a:r>
            <a:r>
              <a:rPr lang="en-US" sz="3000" b="1" dirty="0">
                <a:solidFill>
                  <a:srgbClr val="0070C0"/>
                </a:solidFill>
                <a:latin typeface="+mj-lt"/>
                <a:cs typeface="Arial" charset="0"/>
              </a:rPr>
              <a:t>43 seconds</a:t>
            </a:r>
            <a:endParaRPr lang="en-US" sz="3000" b="1" i="1" dirty="0">
              <a:solidFill>
                <a:srgbClr val="0070C0"/>
              </a:solidFill>
              <a:latin typeface="+mj-lt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0446674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Processor Performance Comparison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136</a:t>
            </a:fld>
            <a:endParaRPr lang="en-US" dirty="0"/>
          </a:p>
        </p:txBody>
      </p:sp>
      <p:graphicFrame>
        <p:nvGraphicFramePr>
          <p:cNvPr id="5" name="Group 53">
            <a:extLst>
              <a:ext uri="{FF2B5EF4-FFF2-40B4-BE49-F238E27FC236}">
                <a16:creationId xmlns:a16="http://schemas.microsoft.com/office/drawing/2014/main" id="{0FD688C1-FFF8-48BC-ADF1-076EEDD99BA6}"/>
              </a:ext>
            </a:extLst>
          </p:cNvPr>
          <p:cNvGraphicFramePr>
            <a:graphicFrameLocks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25192207"/>
              </p:ext>
            </p:extLst>
          </p:nvPr>
        </p:nvGraphicFramePr>
        <p:xfrm>
          <a:off x="723900" y="1219200"/>
          <a:ext cx="7848600" cy="3266559"/>
        </p:xfrm>
        <a:graphic>
          <a:graphicData uri="http://schemas.openxmlformats.org/drawingml/2006/table">
            <a:tbl>
              <a:tblPr/>
              <a:tblGrid>
                <a:gridCol w="1981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254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419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16000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Arial" charset="0"/>
                        </a:rPr>
                        <a:t>Processor</a:t>
                      </a: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Arial" charset="0"/>
                        </a:rPr>
                        <a:t>Execution Time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Arial" charset="0"/>
                        </a:rPr>
                        <a:t>(seconds)</a:t>
                      </a: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Arial" charset="0"/>
                        </a:rPr>
                        <a:t>Speedup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Arial" charset="0"/>
                        </a:rPr>
                        <a:t>(single-cycle as baseline)</a:t>
                      </a: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320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Single-cycle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75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320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Multicycle</a:t>
                      </a:r>
                      <a:endParaRPr kumimoji="0" lang="en-US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155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0.5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320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Pipelined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43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1.7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52852692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0" y="76200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+mj-lt"/>
              </a:rPr>
              <a:t>Chapter 7: Microarchitecture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DAA03A6C-70A8-504F-B2A9-E24C66359451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0" y="2438400"/>
            <a:ext cx="9144000" cy="1600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7200" b="1" dirty="0"/>
              <a:t>Advanced Microarchitecture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3176373503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Advanced Microarchitecture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138</a:t>
            </a:fld>
            <a:endParaRPr lang="en-US" dirty="0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A29CD028-13A5-4E03-9AA3-E43826935CE1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85800" y="990600"/>
            <a:ext cx="8001000" cy="480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Deep Pipelining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Micro-operations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Branch Prediction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Superscalar Processors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Out of Order Processors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Register Renaming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SIMD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Multithreading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Multiprocessors</a:t>
            </a:r>
          </a:p>
        </p:txBody>
      </p:sp>
    </p:spTree>
    <p:extLst>
      <p:ext uri="{BB962C8B-B14F-4D97-AF65-F5344CB8AC3E}">
        <p14:creationId xmlns:p14="http://schemas.microsoft.com/office/powerpoint/2010/main" val="571717690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Deep Pipelining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139</a:t>
            </a:fld>
            <a:endParaRPr lang="en-US" dirty="0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07FAD29F-5111-4F34-8368-B58AC0966192}"/>
              </a:ext>
            </a:extLst>
          </p:cNvPr>
          <p:cNvSpPr txBox="1">
            <a:spLocks noChangeArrowheads="1"/>
          </p:cNvSpPr>
          <p:nvPr>
            <p:custDataLst>
              <p:tags r:id="rId2"/>
            </p:custDataLst>
          </p:nvPr>
        </p:nvSpPr>
        <p:spPr>
          <a:xfrm>
            <a:off x="685800" y="9906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10-20 stages typical</a:t>
            </a:r>
          </a:p>
          <a:p>
            <a:r>
              <a:rPr lang="en-US" dirty="0"/>
              <a:t>Number of stages limited by:</a:t>
            </a:r>
          </a:p>
          <a:p>
            <a:pPr lvl="1"/>
            <a:r>
              <a:rPr lang="en-US" dirty="0"/>
              <a:t>Pipeline hazards</a:t>
            </a:r>
          </a:p>
          <a:p>
            <a:pPr lvl="1"/>
            <a:r>
              <a:rPr lang="en-US" dirty="0"/>
              <a:t>Sequencing overhead</a:t>
            </a:r>
          </a:p>
          <a:p>
            <a:pPr lvl="1"/>
            <a:r>
              <a:rPr lang="en-US" dirty="0"/>
              <a:t>Power</a:t>
            </a:r>
          </a:p>
          <a:p>
            <a:pPr lvl="1"/>
            <a:r>
              <a:rPr lang="en-US" dirty="0"/>
              <a:t>Cost</a:t>
            </a:r>
          </a:p>
          <a:p>
            <a:endParaRPr lang="en-US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9F2F3FF8-1A3D-4F92-8879-48048019857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89427929"/>
              </p:ext>
            </p:extLst>
          </p:nvPr>
        </p:nvGraphicFramePr>
        <p:xfrm>
          <a:off x="3429394" y="3124200"/>
          <a:ext cx="5562206" cy="30880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019" name="Visio" r:id="rId5" imgW="2819329" imgH="1565745" progId="Visio.Drawing.15">
                  <p:embed/>
                </p:oleObj>
              </mc:Choice>
              <mc:Fallback>
                <p:oleObj name="Visio" r:id="rId5" imgW="2819329" imgH="156574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429394" y="3124200"/>
                        <a:ext cx="5562206" cy="308802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96216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Single-Cycle Datapath: </a:t>
            </a:r>
            <a:r>
              <a:rPr lang="en-US" sz="4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lw</a:t>
            </a:r>
            <a:r>
              <a:rPr lang="en-US" sz="4400" dirty="0">
                <a:solidFill>
                  <a:schemeClr val="bg1"/>
                </a:solidFill>
                <a:latin typeface="+mj-lt"/>
              </a:rPr>
              <a:t> Reg Read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AAF92EE3-E8B0-4327-AA44-8B7A1859AB5B}"/>
              </a:ext>
            </a:extLst>
          </p:cNvPr>
          <p:cNvSpPr txBox="1">
            <a:spLocks noChangeArrowheads="1"/>
          </p:cNvSpPr>
          <p:nvPr>
            <p:custDataLst>
              <p:tags r:id="rId2"/>
            </p:custDataLst>
          </p:nvPr>
        </p:nvSpPr>
        <p:spPr>
          <a:xfrm>
            <a:off x="533400" y="1066800"/>
            <a:ext cx="7696200" cy="4953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b="1">
                <a:solidFill>
                  <a:srgbClr val="0070C0"/>
                </a:solidFill>
              </a:rPr>
              <a:t>STEP 2:</a:t>
            </a:r>
            <a:r>
              <a:rPr lang="en-US">
                <a:solidFill>
                  <a:srgbClr val="0070C0"/>
                </a:solidFill>
              </a:rPr>
              <a:t> </a:t>
            </a:r>
            <a:r>
              <a:rPr lang="en-US"/>
              <a:t>Read source operand (</a:t>
            </a:r>
            <a:r>
              <a:rPr lang="en-US" b="1"/>
              <a:t>rs1</a:t>
            </a:r>
            <a:r>
              <a:rPr lang="en-US"/>
              <a:t>) from RF</a:t>
            </a:r>
            <a:endParaRPr lang="en-US" dirty="0"/>
          </a:p>
        </p:txBody>
      </p:sp>
      <p:graphicFrame>
        <p:nvGraphicFramePr>
          <p:cNvPr id="16" name="Object 15">
            <a:extLst>
              <a:ext uri="{FF2B5EF4-FFF2-40B4-BE49-F238E27FC236}">
                <a16:creationId xmlns:a16="http://schemas.microsoft.com/office/drawing/2014/main" id="{08BBE71D-17CB-4695-BC57-1DBE2FCF4A4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42144943"/>
              </p:ext>
            </p:extLst>
          </p:nvPr>
        </p:nvGraphicFramePr>
        <p:xfrm>
          <a:off x="58156" y="2444034"/>
          <a:ext cx="9009644" cy="27756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3" name="Visio" r:id="rId5" imgW="5147434" imgH="1493630" progId="Visio.Drawing.15">
                  <p:embed/>
                </p:oleObj>
              </mc:Choice>
              <mc:Fallback>
                <p:oleObj name="Visio" r:id="rId5" imgW="5147434" imgH="1493630" progId="Visio.Drawing.15">
                  <p:embed/>
                  <p:pic>
                    <p:nvPicPr>
                      <p:cNvPr id="14" name="Object 13">
                        <a:extLst>
                          <a:ext uri="{FF2B5EF4-FFF2-40B4-BE49-F238E27FC236}">
                            <a16:creationId xmlns:a16="http://schemas.microsoft.com/office/drawing/2014/main" id="{247B50BA-9CB1-47C6-A909-23970AD9293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8156" y="2444034"/>
                        <a:ext cx="9009644" cy="277566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7202237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Micro-operations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140</a:t>
            </a:fld>
            <a:endParaRPr lang="en-US" dirty="0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FABD1EBC-FD85-4F45-8916-6A29D9873612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609600" y="990600"/>
            <a:ext cx="8229600" cy="5181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Decompose complex instructions into series of simple instructions called </a:t>
            </a:r>
            <a:r>
              <a:rPr lang="en-US" sz="2400" b="1" i="1" dirty="0"/>
              <a:t>micro-operations</a:t>
            </a:r>
            <a:r>
              <a:rPr lang="en-US" sz="2400" dirty="0"/>
              <a:t> (</a:t>
            </a:r>
            <a:r>
              <a:rPr lang="en-US" sz="2400" i="1" dirty="0"/>
              <a:t>micro-ops</a:t>
            </a:r>
            <a:r>
              <a:rPr lang="en-US" sz="2400" dirty="0"/>
              <a:t> or </a:t>
            </a:r>
            <a:r>
              <a:rPr lang="en-US" sz="2400" i="1" dirty="0"/>
              <a:t>µ-ops</a:t>
            </a:r>
            <a:r>
              <a:rPr lang="en-US" sz="2400" dirty="0"/>
              <a:t>)</a:t>
            </a:r>
          </a:p>
          <a:p>
            <a:r>
              <a:rPr lang="en-US" sz="2400" b="1" dirty="0"/>
              <a:t>At run-time</a:t>
            </a:r>
            <a:r>
              <a:rPr lang="en-US" sz="2400" dirty="0"/>
              <a:t>, complex instructions are decoded into one or more micro-ops</a:t>
            </a:r>
          </a:p>
          <a:p>
            <a:r>
              <a:rPr lang="en-US" sz="2400" dirty="0"/>
              <a:t>Used heavily in </a:t>
            </a:r>
            <a:r>
              <a:rPr lang="en-US" sz="2400" b="1" dirty="0"/>
              <a:t>CISC</a:t>
            </a:r>
            <a:r>
              <a:rPr lang="en-US" sz="2400" dirty="0"/>
              <a:t> (complex instruction set computer) architectures (e.g., x86)</a:t>
            </a:r>
          </a:p>
          <a:p>
            <a:endParaRPr lang="en-US" sz="1500" dirty="0"/>
          </a:p>
          <a:p>
            <a:pPr marL="0" indent="0">
              <a:buFont typeface="Arial" pitchFamily="34" charset="0"/>
              <a:buNone/>
            </a:pPr>
            <a:r>
              <a:rPr lang="en-US" sz="2800" b="1" dirty="0">
                <a:solidFill>
                  <a:srgbClr val="0070C0"/>
                </a:solidFill>
              </a:rPr>
              <a:t>Complex Op				    Micro-op Sequence</a:t>
            </a:r>
          </a:p>
          <a:p>
            <a:pPr marL="0" indent="0">
              <a:spcBef>
                <a:spcPts val="0"/>
              </a:spcBef>
              <a:buFont typeface="Arial" pitchFamily="34" charset="0"/>
              <a:buNone/>
            </a:pP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lw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s1, 0(s2),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postincr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4	 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lw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s1, 0(s2)</a:t>
            </a:r>
          </a:p>
          <a:p>
            <a:pPr marL="0" indent="0">
              <a:spcBef>
                <a:spcPts val="0"/>
              </a:spcBef>
              <a:buFont typeface="Arial" pitchFamily="34" charset="0"/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					 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addi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s2, s2, 4</a:t>
            </a:r>
          </a:p>
          <a:p>
            <a:pPr marL="0" indent="0">
              <a:spcBef>
                <a:spcPts val="0"/>
              </a:spcBef>
              <a:buFont typeface="Arial" pitchFamily="34" charset="0"/>
              <a:buNone/>
            </a:pPr>
            <a:endParaRPr lang="en-US" sz="24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Font typeface="Arial" pitchFamily="34" charset="0"/>
              <a:buNone/>
            </a:pPr>
            <a:r>
              <a:rPr lang="en-US" sz="2400" b="1" dirty="0">
                <a:solidFill>
                  <a:srgbClr val="0070C0"/>
                </a:solidFill>
                <a:latin typeface="+mj-lt"/>
                <a:cs typeface="Courier New" panose="02070309020205020404" pitchFamily="49" charset="0"/>
              </a:rPr>
              <a:t>  Without </a:t>
            </a:r>
            <a:r>
              <a:rPr lang="el-GR" sz="2400" b="1" dirty="0">
                <a:solidFill>
                  <a:srgbClr val="0070C0"/>
                </a:solidFill>
                <a:latin typeface="+mj-lt"/>
                <a:cs typeface="Courier New" panose="02070309020205020404" pitchFamily="49" charset="0"/>
              </a:rPr>
              <a:t>μ</a:t>
            </a:r>
            <a:r>
              <a:rPr lang="en-US" sz="2400" b="1" dirty="0">
                <a:solidFill>
                  <a:srgbClr val="0070C0"/>
                </a:solidFill>
                <a:latin typeface="+mj-lt"/>
                <a:cs typeface="Courier New" panose="02070309020205020404" pitchFamily="49" charset="0"/>
              </a:rPr>
              <a:t>-ops, would need 2nd write port on the register file</a:t>
            </a:r>
          </a:p>
        </p:txBody>
      </p:sp>
    </p:spTree>
    <p:extLst>
      <p:ext uri="{BB962C8B-B14F-4D97-AF65-F5344CB8AC3E}">
        <p14:creationId xmlns:p14="http://schemas.microsoft.com/office/powerpoint/2010/main" val="332128973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  <a:cs typeface="Courier New" panose="02070309020205020404" pitchFamily="49" charset="0"/>
              </a:rPr>
              <a:t>Branch Prediction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141</a:t>
            </a:fld>
            <a:endParaRPr lang="en-US" dirty="0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FABD1EBC-FD85-4F45-8916-6A29D9873612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609600" y="990600"/>
            <a:ext cx="8229600" cy="5181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Guess</a:t>
            </a:r>
            <a:r>
              <a:rPr lang="en-US" dirty="0"/>
              <a:t> whether branch will be taken</a:t>
            </a:r>
          </a:p>
          <a:p>
            <a:pPr lvl="1"/>
            <a:r>
              <a:rPr lang="en-US" dirty="0"/>
              <a:t>Backward branches are usually taken (loops)</a:t>
            </a:r>
          </a:p>
          <a:p>
            <a:pPr lvl="1"/>
            <a:r>
              <a:rPr lang="en-US" dirty="0"/>
              <a:t>Consider history to improve guess</a:t>
            </a:r>
          </a:p>
          <a:p>
            <a:r>
              <a:rPr lang="en-US" dirty="0"/>
              <a:t>Good prediction </a:t>
            </a:r>
            <a:r>
              <a:rPr lang="en-US" b="1" dirty="0"/>
              <a:t>reduces fraction of branches requiring a flush </a:t>
            </a:r>
          </a:p>
        </p:txBody>
      </p:sp>
    </p:spTree>
    <p:extLst>
      <p:ext uri="{BB962C8B-B14F-4D97-AF65-F5344CB8AC3E}">
        <p14:creationId xmlns:p14="http://schemas.microsoft.com/office/powerpoint/2010/main" val="4164018985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  <a:cs typeface="Courier New" panose="02070309020205020404" pitchFamily="49" charset="0"/>
              </a:rPr>
              <a:t>Branch Prediction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142</a:t>
            </a:fld>
            <a:endParaRPr lang="en-US" dirty="0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FABD1EBC-FD85-4F45-8916-6A29D9873612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609600" y="990600"/>
            <a:ext cx="8229600" cy="5181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Ideal pipelined processor: CPI = 1</a:t>
            </a:r>
          </a:p>
          <a:p>
            <a:r>
              <a:rPr lang="en-US" dirty="0"/>
              <a:t>Branch misprediction increases CPI</a:t>
            </a:r>
          </a:p>
          <a:p>
            <a:r>
              <a:rPr lang="en-US" b="1" dirty="0">
                <a:solidFill>
                  <a:srgbClr val="0070C0"/>
                </a:solidFill>
              </a:rPr>
              <a:t>Static branch prediction:</a:t>
            </a:r>
          </a:p>
          <a:p>
            <a:pPr lvl="1">
              <a:spcBef>
                <a:spcPts val="0"/>
              </a:spcBef>
            </a:pPr>
            <a:r>
              <a:rPr lang="en-US" dirty="0"/>
              <a:t>Check direction of branch (forward or backward)</a:t>
            </a:r>
          </a:p>
          <a:p>
            <a:pPr lvl="1">
              <a:spcBef>
                <a:spcPts val="0"/>
              </a:spcBef>
            </a:pPr>
            <a:r>
              <a:rPr lang="en-US" dirty="0"/>
              <a:t>If backward, predict taken</a:t>
            </a:r>
          </a:p>
          <a:p>
            <a:pPr lvl="1">
              <a:spcBef>
                <a:spcPts val="0"/>
              </a:spcBef>
            </a:pPr>
            <a:r>
              <a:rPr lang="en-US" dirty="0"/>
              <a:t>Else, predict not taken</a:t>
            </a:r>
          </a:p>
          <a:p>
            <a:r>
              <a:rPr lang="en-US" b="1" dirty="0">
                <a:solidFill>
                  <a:srgbClr val="0070C0"/>
                </a:solidFill>
              </a:rPr>
              <a:t>Dynamic branch prediction:</a:t>
            </a:r>
          </a:p>
          <a:p>
            <a:pPr lvl="1">
              <a:spcBef>
                <a:spcPts val="0"/>
              </a:spcBef>
            </a:pPr>
            <a:r>
              <a:rPr lang="en-US" dirty="0"/>
              <a:t>Keep </a:t>
            </a:r>
            <a:r>
              <a:rPr lang="en-US" b="1" dirty="0"/>
              <a:t>history</a:t>
            </a:r>
            <a:r>
              <a:rPr lang="en-US" dirty="0"/>
              <a:t> of last several hundred (or thousand) branches in </a:t>
            </a:r>
            <a:r>
              <a:rPr lang="en-US" i="1" dirty="0"/>
              <a:t>branch target buffer</a:t>
            </a:r>
            <a:r>
              <a:rPr lang="en-US" dirty="0"/>
              <a:t>, record:</a:t>
            </a:r>
          </a:p>
          <a:p>
            <a:pPr lvl="2">
              <a:spcBef>
                <a:spcPts val="0"/>
              </a:spcBef>
            </a:pPr>
            <a:r>
              <a:rPr lang="en-US" dirty="0"/>
              <a:t>Branch destination</a:t>
            </a:r>
          </a:p>
          <a:p>
            <a:pPr lvl="2">
              <a:spcBef>
                <a:spcPts val="0"/>
              </a:spcBef>
            </a:pPr>
            <a:r>
              <a:rPr lang="en-US" dirty="0"/>
              <a:t>Whether branch was taken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7213222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  <a:cs typeface="Courier New" panose="02070309020205020404" pitchFamily="49" charset="0"/>
              </a:rPr>
              <a:t>Dynamic Branch Prediction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143</a:t>
            </a:fld>
            <a:endParaRPr lang="en-US" dirty="0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FABD1EBC-FD85-4F45-8916-6A29D9873612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609600" y="990600"/>
            <a:ext cx="8229600" cy="5181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1-bit branch predictor</a:t>
            </a:r>
          </a:p>
          <a:p>
            <a:r>
              <a:rPr lang="en-US" dirty="0"/>
              <a:t>2-bit branch predictor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4491041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  <a:cs typeface="Courier New" panose="02070309020205020404" pitchFamily="49" charset="0"/>
              </a:rPr>
              <a:t>Branch Prediction Example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144</a:t>
            </a:fld>
            <a:endParaRPr lang="en-US" dirty="0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AEAB469F-524E-4F8F-8028-B7A3138136E8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533400" y="1036637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None/>
            </a:pPr>
            <a:r>
              <a:rPr lang="en-US" sz="2000" dirty="0">
                <a:latin typeface="Courier New" pitchFamily="49" charset="0"/>
              </a:rPr>
              <a:t>  </a:t>
            </a:r>
            <a:r>
              <a:rPr lang="en-US" sz="2000" dirty="0" err="1">
                <a:latin typeface="Courier New" pitchFamily="49" charset="0"/>
              </a:rPr>
              <a:t>addi</a:t>
            </a:r>
            <a:r>
              <a:rPr lang="en-US" sz="2000" dirty="0">
                <a:latin typeface="Courier New" pitchFamily="49" charset="0"/>
              </a:rPr>
              <a:t> s1, zero, 0	# s1 = sum</a:t>
            </a:r>
          </a:p>
          <a:p>
            <a:pPr>
              <a:buFontTx/>
              <a:buNone/>
            </a:pPr>
            <a:r>
              <a:rPr lang="en-US" sz="2000" dirty="0">
                <a:latin typeface="Courier New" pitchFamily="49" charset="0"/>
              </a:rPr>
              <a:t>  </a:t>
            </a:r>
            <a:r>
              <a:rPr lang="en-US" sz="2000" dirty="0" err="1">
                <a:latin typeface="Courier New" pitchFamily="49" charset="0"/>
              </a:rPr>
              <a:t>addi</a:t>
            </a:r>
            <a:r>
              <a:rPr lang="en-US" sz="2000" dirty="0">
                <a:latin typeface="Courier New" pitchFamily="49" charset="0"/>
              </a:rPr>
              <a:t> s0, zero, 0 	# s0 = </a:t>
            </a:r>
            <a:r>
              <a:rPr lang="en-US" sz="2000" dirty="0" err="1">
                <a:latin typeface="Courier New" pitchFamily="49" charset="0"/>
              </a:rPr>
              <a:t>i</a:t>
            </a:r>
            <a:endParaRPr lang="en-US" sz="2000" dirty="0">
              <a:latin typeface="Courier New" pitchFamily="49" charset="0"/>
            </a:endParaRPr>
          </a:p>
          <a:p>
            <a:pPr>
              <a:buFontTx/>
              <a:buNone/>
            </a:pPr>
            <a:r>
              <a:rPr lang="en-US" sz="2000" dirty="0">
                <a:latin typeface="Courier New" pitchFamily="49" charset="0"/>
              </a:rPr>
              <a:t>  </a:t>
            </a:r>
            <a:r>
              <a:rPr lang="en-US" sz="2000" dirty="0" err="1">
                <a:latin typeface="Courier New" pitchFamily="49" charset="0"/>
              </a:rPr>
              <a:t>addi</a:t>
            </a:r>
            <a:r>
              <a:rPr lang="en-US" sz="2000" dirty="0">
                <a:latin typeface="Courier New" pitchFamily="49" charset="0"/>
              </a:rPr>
              <a:t> t0, zero, 10     # t0 = 10</a:t>
            </a:r>
          </a:p>
          <a:p>
            <a:pPr>
              <a:buFontTx/>
              <a:buNone/>
            </a:pPr>
            <a:endParaRPr lang="en-US" sz="2000" dirty="0">
              <a:latin typeface="Courier New" pitchFamily="49" charset="0"/>
            </a:endParaRPr>
          </a:p>
          <a:p>
            <a:pPr>
              <a:buFontTx/>
              <a:buNone/>
            </a:pPr>
            <a:r>
              <a:rPr lang="en-US" sz="2000" dirty="0">
                <a:latin typeface="Courier New" pitchFamily="49" charset="0"/>
              </a:rPr>
              <a:t>For:				# for (</a:t>
            </a:r>
            <a:r>
              <a:rPr lang="en-US" sz="2000" dirty="0" err="1">
                <a:latin typeface="Courier New" pitchFamily="49" charset="0"/>
              </a:rPr>
              <a:t>i</a:t>
            </a:r>
            <a:r>
              <a:rPr lang="en-US" sz="2000" dirty="0">
                <a:latin typeface="Courier New" pitchFamily="49" charset="0"/>
              </a:rPr>
              <a:t>=0; </a:t>
            </a:r>
            <a:r>
              <a:rPr lang="en-US" sz="2000" dirty="0" err="1">
                <a:latin typeface="Courier New" pitchFamily="49" charset="0"/>
              </a:rPr>
              <a:t>i</a:t>
            </a:r>
            <a:r>
              <a:rPr lang="en-US" sz="2000" dirty="0">
                <a:latin typeface="Courier New" pitchFamily="49" charset="0"/>
              </a:rPr>
              <a:t>&lt;10; </a:t>
            </a:r>
            <a:r>
              <a:rPr lang="en-US" sz="2000" dirty="0" err="1">
                <a:latin typeface="Courier New" pitchFamily="49" charset="0"/>
              </a:rPr>
              <a:t>i</a:t>
            </a:r>
            <a:r>
              <a:rPr lang="en-US" sz="2000" dirty="0">
                <a:latin typeface="Courier New" pitchFamily="49" charset="0"/>
              </a:rPr>
              <a:t>=i+1)</a:t>
            </a:r>
          </a:p>
          <a:p>
            <a:pPr>
              <a:buFontTx/>
              <a:buNone/>
            </a:pPr>
            <a:r>
              <a:rPr lang="en-US" sz="2000" dirty="0">
                <a:latin typeface="Courier New" pitchFamily="49" charset="0"/>
              </a:rPr>
              <a:t>  </a:t>
            </a:r>
            <a:r>
              <a:rPr lang="en-US" sz="2000" dirty="0" err="1">
                <a:latin typeface="Courier New" pitchFamily="49" charset="0"/>
              </a:rPr>
              <a:t>bge</a:t>
            </a:r>
            <a:r>
              <a:rPr lang="en-US" sz="2000" dirty="0">
                <a:latin typeface="Courier New" pitchFamily="49" charset="0"/>
              </a:rPr>
              <a:t>  s0, t0, Done</a:t>
            </a:r>
          </a:p>
          <a:p>
            <a:pPr>
              <a:buFontTx/>
              <a:buNone/>
            </a:pPr>
            <a:r>
              <a:rPr lang="en-US" sz="2000" dirty="0">
                <a:latin typeface="Courier New" pitchFamily="49" charset="0"/>
              </a:rPr>
              <a:t>  add  s1, s1, s0		# sum = sum + </a:t>
            </a:r>
            <a:r>
              <a:rPr lang="en-US" sz="2000" dirty="0" err="1">
                <a:latin typeface="Courier New" pitchFamily="49" charset="0"/>
              </a:rPr>
              <a:t>i</a:t>
            </a:r>
            <a:endParaRPr lang="en-US" sz="2000" dirty="0">
              <a:latin typeface="Courier New" pitchFamily="49" charset="0"/>
            </a:endParaRPr>
          </a:p>
          <a:p>
            <a:pPr>
              <a:buFontTx/>
              <a:buNone/>
            </a:pPr>
            <a:r>
              <a:rPr lang="en-US" sz="2000" dirty="0">
                <a:latin typeface="Courier New" pitchFamily="49" charset="0"/>
              </a:rPr>
              <a:t>  </a:t>
            </a:r>
            <a:r>
              <a:rPr lang="en-US" sz="2000" dirty="0" err="1">
                <a:latin typeface="Courier New" pitchFamily="49" charset="0"/>
              </a:rPr>
              <a:t>addi</a:t>
            </a:r>
            <a:r>
              <a:rPr lang="en-US" sz="2000" dirty="0">
                <a:latin typeface="Courier New" pitchFamily="49" charset="0"/>
              </a:rPr>
              <a:t> s0, s0, 1		# </a:t>
            </a:r>
            <a:r>
              <a:rPr lang="en-US" sz="2000" dirty="0" err="1">
                <a:latin typeface="Courier New" pitchFamily="49" charset="0"/>
              </a:rPr>
              <a:t>i</a:t>
            </a:r>
            <a:r>
              <a:rPr lang="en-US" sz="2000" dirty="0">
                <a:latin typeface="Courier New" pitchFamily="49" charset="0"/>
              </a:rPr>
              <a:t> = </a:t>
            </a:r>
            <a:r>
              <a:rPr lang="en-US" sz="2000" dirty="0" err="1">
                <a:latin typeface="Courier New" pitchFamily="49" charset="0"/>
              </a:rPr>
              <a:t>i</a:t>
            </a:r>
            <a:r>
              <a:rPr lang="en-US" sz="2000" dirty="0">
                <a:latin typeface="Courier New" pitchFamily="49" charset="0"/>
              </a:rPr>
              <a:t> + 1</a:t>
            </a:r>
          </a:p>
          <a:p>
            <a:pPr>
              <a:buFontTx/>
              <a:buNone/>
            </a:pPr>
            <a:r>
              <a:rPr lang="en-US" sz="2000" dirty="0">
                <a:latin typeface="Courier New" pitchFamily="49" charset="0"/>
              </a:rPr>
              <a:t>  j    For</a:t>
            </a:r>
          </a:p>
          <a:p>
            <a:pPr>
              <a:buFontTx/>
              <a:buNone/>
            </a:pPr>
            <a:endParaRPr lang="en-US" sz="2000" dirty="0">
              <a:latin typeface="Courier New" pitchFamily="49" charset="0"/>
            </a:endParaRPr>
          </a:p>
          <a:p>
            <a:pPr>
              <a:buFontTx/>
              <a:buNone/>
            </a:pPr>
            <a:r>
              <a:rPr lang="en-US" sz="2000" dirty="0">
                <a:latin typeface="Courier New" pitchFamily="49" charset="0"/>
              </a:rPr>
              <a:t>Done:</a:t>
            </a:r>
          </a:p>
          <a:p>
            <a:pPr>
              <a:buFontTx/>
              <a:buNone/>
            </a:pPr>
            <a:endParaRPr lang="en-US" sz="2000" dirty="0">
              <a:latin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7955055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  <a:cs typeface="Courier New" panose="02070309020205020404" pitchFamily="49" charset="0"/>
              </a:rPr>
              <a:t>1-Bit Branch Predictor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145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31B1950-2416-43F8-8916-BE6F1203F5D2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609600" y="1036637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Remembers</a:t>
            </a:r>
            <a:r>
              <a:rPr lang="en-US" dirty="0"/>
              <a:t> whether branch was taken the last time and </a:t>
            </a:r>
            <a:r>
              <a:rPr lang="en-US" b="1" dirty="0"/>
              <a:t>does the same thing</a:t>
            </a:r>
          </a:p>
          <a:p>
            <a:r>
              <a:rPr lang="en-US" dirty="0" err="1"/>
              <a:t>Mispredicts</a:t>
            </a:r>
            <a:r>
              <a:rPr lang="en-US" dirty="0"/>
              <a:t> first and last branch of loop</a:t>
            </a:r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DC0C2D49-C1D7-4FE8-A423-EE1DAB70A5D7}"/>
              </a:ext>
            </a:extLst>
          </p:cNvPr>
          <p:cNvSpPr txBox="1">
            <a:spLocks noChangeArrowheads="1"/>
          </p:cNvSpPr>
          <p:nvPr>
            <p:custDataLst>
              <p:tags r:id="rId2"/>
            </p:custDataLst>
          </p:nvPr>
        </p:nvSpPr>
        <p:spPr>
          <a:xfrm>
            <a:off x="533400" y="2971800"/>
            <a:ext cx="8229600" cy="34290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None/>
            </a:pPr>
            <a:r>
              <a:rPr lang="en-US" sz="2000" dirty="0">
                <a:latin typeface="Courier New" pitchFamily="49" charset="0"/>
              </a:rPr>
              <a:t>  </a:t>
            </a:r>
            <a:r>
              <a:rPr lang="en-US" sz="2000" dirty="0" err="1">
                <a:latin typeface="Courier New" pitchFamily="49" charset="0"/>
              </a:rPr>
              <a:t>addi</a:t>
            </a:r>
            <a:r>
              <a:rPr lang="en-US" sz="2000" dirty="0">
                <a:latin typeface="Courier New" pitchFamily="49" charset="0"/>
              </a:rPr>
              <a:t> s1, zero, 0     # s1 = sum</a:t>
            </a:r>
          </a:p>
          <a:p>
            <a:pPr>
              <a:buFontTx/>
              <a:buNone/>
            </a:pPr>
            <a:r>
              <a:rPr lang="en-US" sz="2000" dirty="0">
                <a:latin typeface="Courier New" pitchFamily="49" charset="0"/>
              </a:rPr>
              <a:t>  </a:t>
            </a:r>
            <a:r>
              <a:rPr lang="en-US" sz="2000" dirty="0" err="1">
                <a:latin typeface="Courier New" pitchFamily="49" charset="0"/>
              </a:rPr>
              <a:t>addi</a:t>
            </a:r>
            <a:r>
              <a:rPr lang="en-US" sz="2000" dirty="0">
                <a:latin typeface="Courier New" pitchFamily="49" charset="0"/>
              </a:rPr>
              <a:t> s0, zero, 0     # s0 = </a:t>
            </a:r>
            <a:r>
              <a:rPr lang="en-US" sz="2000" dirty="0" err="1">
                <a:latin typeface="Courier New" pitchFamily="49" charset="0"/>
              </a:rPr>
              <a:t>i</a:t>
            </a:r>
            <a:endParaRPr lang="en-US" sz="2000" dirty="0">
              <a:latin typeface="Courier New" pitchFamily="49" charset="0"/>
            </a:endParaRPr>
          </a:p>
          <a:p>
            <a:pPr>
              <a:buFontTx/>
              <a:buNone/>
            </a:pPr>
            <a:r>
              <a:rPr lang="en-US" sz="2000" dirty="0">
                <a:latin typeface="Courier New" pitchFamily="49" charset="0"/>
              </a:rPr>
              <a:t>  </a:t>
            </a:r>
            <a:r>
              <a:rPr lang="en-US" sz="2000" dirty="0" err="1">
                <a:latin typeface="Courier New" pitchFamily="49" charset="0"/>
              </a:rPr>
              <a:t>addi</a:t>
            </a:r>
            <a:r>
              <a:rPr lang="en-US" sz="2000" dirty="0">
                <a:latin typeface="Courier New" pitchFamily="49" charset="0"/>
              </a:rPr>
              <a:t> t0, zero, 10    # t0 = 10</a:t>
            </a:r>
          </a:p>
          <a:p>
            <a:pPr>
              <a:buFontTx/>
              <a:buNone/>
            </a:pPr>
            <a:endParaRPr lang="en-US" sz="2000" dirty="0">
              <a:latin typeface="Courier New" pitchFamily="49" charset="0"/>
            </a:endParaRPr>
          </a:p>
          <a:p>
            <a:pPr>
              <a:buFontTx/>
              <a:buNone/>
            </a:pPr>
            <a:r>
              <a:rPr lang="en-US" sz="2000" dirty="0">
                <a:latin typeface="Courier New" pitchFamily="49" charset="0"/>
              </a:rPr>
              <a:t>For:                   # for (</a:t>
            </a:r>
            <a:r>
              <a:rPr lang="en-US" sz="2000" dirty="0" err="1">
                <a:latin typeface="Courier New" pitchFamily="49" charset="0"/>
              </a:rPr>
              <a:t>i</a:t>
            </a:r>
            <a:r>
              <a:rPr lang="en-US" sz="2000" dirty="0">
                <a:latin typeface="Courier New" pitchFamily="49" charset="0"/>
              </a:rPr>
              <a:t>=0; </a:t>
            </a:r>
            <a:r>
              <a:rPr lang="en-US" sz="2000" dirty="0" err="1">
                <a:latin typeface="Courier New" pitchFamily="49" charset="0"/>
              </a:rPr>
              <a:t>i</a:t>
            </a:r>
            <a:r>
              <a:rPr lang="en-US" sz="2000" dirty="0">
                <a:latin typeface="Courier New" pitchFamily="49" charset="0"/>
              </a:rPr>
              <a:t>&lt;10; </a:t>
            </a:r>
            <a:r>
              <a:rPr lang="en-US" sz="2000" dirty="0" err="1">
                <a:latin typeface="Courier New" pitchFamily="49" charset="0"/>
              </a:rPr>
              <a:t>i</a:t>
            </a:r>
            <a:r>
              <a:rPr lang="en-US" sz="2000" dirty="0">
                <a:latin typeface="Courier New" pitchFamily="49" charset="0"/>
              </a:rPr>
              <a:t>=i+1)</a:t>
            </a:r>
          </a:p>
          <a:p>
            <a:pPr>
              <a:buFontTx/>
              <a:buNone/>
            </a:pPr>
            <a:r>
              <a:rPr lang="en-US" sz="2000" dirty="0">
                <a:latin typeface="Courier New" pitchFamily="49" charset="0"/>
              </a:rPr>
              <a:t>  </a:t>
            </a:r>
            <a:r>
              <a:rPr lang="en-US" sz="2000" dirty="0" err="1">
                <a:latin typeface="Courier New" pitchFamily="49" charset="0"/>
              </a:rPr>
              <a:t>bge</a:t>
            </a:r>
            <a:r>
              <a:rPr lang="en-US" sz="2000" dirty="0">
                <a:latin typeface="Courier New" pitchFamily="49" charset="0"/>
              </a:rPr>
              <a:t>  s0, t0, Done</a:t>
            </a:r>
          </a:p>
          <a:p>
            <a:pPr>
              <a:buFontTx/>
              <a:buNone/>
            </a:pPr>
            <a:r>
              <a:rPr lang="en-US" sz="2000" dirty="0">
                <a:latin typeface="Courier New" pitchFamily="49" charset="0"/>
              </a:rPr>
              <a:t>  add  s1, s1, s0      # sum = sum + </a:t>
            </a:r>
            <a:r>
              <a:rPr lang="en-US" sz="2000" dirty="0" err="1">
                <a:latin typeface="Courier New" pitchFamily="49" charset="0"/>
              </a:rPr>
              <a:t>i</a:t>
            </a:r>
            <a:endParaRPr lang="en-US" sz="2000" dirty="0">
              <a:latin typeface="Courier New" pitchFamily="49" charset="0"/>
            </a:endParaRPr>
          </a:p>
          <a:p>
            <a:pPr>
              <a:buFontTx/>
              <a:buNone/>
            </a:pPr>
            <a:r>
              <a:rPr lang="en-US" sz="2000" dirty="0">
                <a:latin typeface="Courier New" pitchFamily="49" charset="0"/>
              </a:rPr>
              <a:t>  </a:t>
            </a:r>
            <a:r>
              <a:rPr lang="en-US" sz="2000" dirty="0" err="1">
                <a:latin typeface="Courier New" pitchFamily="49" charset="0"/>
              </a:rPr>
              <a:t>addi</a:t>
            </a:r>
            <a:r>
              <a:rPr lang="en-US" sz="2000" dirty="0">
                <a:latin typeface="Courier New" pitchFamily="49" charset="0"/>
              </a:rPr>
              <a:t> s0, s0, 1       # </a:t>
            </a:r>
            <a:r>
              <a:rPr lang="en-US" sz="2000" dirty="0" err="1">
                <a:latin typeface="Courier New" pitchFamily="49" charset="0"/>
              </a:rPr>
              <a:t>i</a:t>
            </a:r>
            <a:r>
              <a:rPr lang="en-US" sz="2000" dirty="0">
                <a:latin typeface="Courier New" pitchFamily="49" charset="0"/>
              </a:rPr>
              <a:t> = </a:t>
            </a:r>
            <a:r>
              <a:rPr lang="en-US" sz="2000" dirty="0" err="1">
                <a:latin typeface="Courier New" pitchFamily="49" charset="0"/>
              </a:rPr>
              <a:t>i</a:t>
            </a:r>
            <a:r>
              <a:rPr lang="en-US" sz="2000" dirty="0">
                <a:latin typeface="Courier New" pitchFamily="49" charset="0"/>
              </a:rPr>
              <a:t> + 1</a:t>
            </a:r>
          </a:p>
          <a:p>
            <a:pPr>
              <a:buFontTx/>
              <a:buNone/>
            </a:pPr>
            <a:r>
              <a:rPr lang="en-US" sz="2000" dirty="0">
                <a:latin typeface="Courier New" pitchFamily="49" charset="0"/>
              </a:rPr>
              <a:t>  j    For</a:t>
            </a:r>
          </a:p>
          <a:p>
            <a:pPr>
              <a:buFontTx/>
              <a:buNone/>
            </a:pPr>
            <a:endParaRPr lang="en-US" sz="2000" dirty="0">
              <a:latin typeface="Courier New" pitchFamily="49" charset="0"/>
            </a:endParaRPr>
          </a:p>
          <a:p>
            <a:pPr>
              <a:buFontTx/>
              <a:buNone/>
            </a:pPr>
            <a:r>
              <a:rPr lang="en-US" sz="2000" dirty="0">
                <a:latin typeface="Courier New" pitchFamily="49" charset="0"/>
              </a:rPr>
              <a:t>Done:</a:t>
            </a:r>
          </a:p>
          <a:p>
            <a:pPr>
              <a:buFontTx/>
              <a:buNone/>
            </a:pPr>
            <a:endParaRPr lang="en-US" sz="2000" dirty="0">
              <a:latin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0533225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  <a:cs typeface="Courier New" panose="02070309020205020404" pitchFamily="49" charset="0"/>
              </a:rPr>
              <a:t>2-Bit Branch Predictor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146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623C7B-9C3E-4C3C-A673-0B15763B10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814" y="1066800"/>
            <a:ext cx="8840372" cy="1342662"/>
          </a:xfrm>
          <a:prstGeom prst="rect">
            <a:avLst/>
          </a:prstGeom>
        </p:spPr>
      </p:pic>
      <p:sp>
        <p:nvSpPr>
          <p:cNvPr id="8" name="Rectangle 5">
            <a:extLst>
              <a:ext uri="{FF2B5EF4-FFF2-40B4-BE49-F238E27FC236}">
                <a16:creationId xmlns:a16="http://schemas.microsoft.com/office/drawing/2014/main" id="{142207F6-9D64-4087-822A-5D85D0FC0C90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1752600" y="5638800"/>
            <a:ext cx="6324600" cy="914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dirty="0"/>
              <a:t>Only </a:t>
            </a:r>
            <a:r>
              <a:rPr lang="en-US" dirty="0" err="1"/>
              <a:t>mispredicts</a:t>
            </a:r>
            <a:r>
              <a:rPr lang="en-US" dirty="0"/>
              <a:t> </a:t>
            </a:r>
            <a:r>
              <a:rPr lang="en-US" b="1" dirty="0"/>
              <a:t>last branch </a:t>
            </a:r>
            <a:r>
              <a:rPr lang="en-US" dirty="0"/>
              <a:t>of loop</a:t>
            </a:r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B3BDB827-820D-40DB-B088-7D55E0BBBB7C}"/>
              </a:ext>
            </a:extLst>
          </p:cNvPr>
          <p:cNvSpPr txBox="1">
            <a:spLocks noChangeArrowheads="1"/>
          </p:cNvSpPr>
          <p:nvPr>
            <p:custDataLst>
              <p:tags r:id="rId2"/>
            </p:custDataLst>
          </p:nvPr>
        </p:nvSpPr>
        <p:spPr>
          <a:xfrm>
            <a:off x="533400" y="2514600"/>
            <a:ext cx="8229600" cy="34290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None/>
            </a:pPr>
            <a:r>
              <a:rPr lang="en-US" sz="2000" dirty="0">
                <a:latin typeface="Courier New" pitchFamily="49" charset="0"/>
              </a:rPr>
              <a:t>  </a:t>
            </a:r>
            <a:r>
              <a:rPr lang="en-US" sz="2000" dirty="0" err="1">
                <a:latin typeface="Courier New" pitchFamily="49" charset="0"/>
              </a:rPr>
              <a:t>addi</a:t>
            </a:r>
            <a:r>
              <a:rPr lang="en-US" sz="2000" dirty="0">
                <a:latin typeface="Courier New" pitchFamily="49" charset="0"/>
              </a:rPr>
              <a:t> s1, zero, 0     # s1 = sum</a:t>
            </a:r>
          </a:p>
          <a:p>
            <a:pPr>
              <a:buFontTx/>
              <a:buNone/>
            </a:pPr>
            <a:r>
              <a:rPr lang="en-US" sz="2000" dirty="0">
                <a:latin typeface="Courier New" pitchFamily="49" charset="0"/>
              </a:rPr>
              <a:t>  </a:t>
            </a:r>
            <a:r>
              <a:rPr lang="en-US" sz="2000" dirty="0" err="1">
                <a:latin typeface="Courier New" pitchFamily="49" charset="0"/>
              </a:rPr>
              <a:t>addi</a:t>
            </a:r>
            <a:r>
              <a:rPr lang="en-US" sz="2000" dirty="0">
                <a:latin typeface="Courier New" pitchFamily="49" charset="0"/>
              </a:rPr>
              <a:t> s0, zero, 0     # s0 = </a:t>
            </a:r>
            <a:r>
              <a:rPr lang="en-US" sz="2000" dirty="0" err="1">
                <a:latin typeface="Courier New" pitchFamily="49" charset="0"/>
              </a:rPr>
              <a:t>i</a:t>
            </a:r>
            <a:endParaRPr lang="en-US" sz="2000" dirty="0">
              <a:latin typeface="Courier New" pitchFamily="49" charset="0"/>
            </a:endParaRPr>
          </a:p>
          <a:p>
            <a:pPr>
              <a:buFontTx/>
              <a:buNone/>
            </a:pPr>
            <a:r>
              <a:rPr lang="en-US" sz="2000" dirty="0">
                <a:latin typeface="Courier New" pitchFamily="49" charset="0"/>
              </a:rPr>
              <a:t>  </a:t>
            </a:r>
            <a:r>
              <a:rPr lang="en-US" sz="2000" dirty="0" err="1">
                <a:latin typeface="Courier New" pitchFamily="49" charset="0"/>
              </a:rPr>
              <a:t>addi</a:t>
            </a:r>
            <a:r>
              <a:rPr lang="en-US" sz="2000" dirty="0">
                <a:latin typeface="Courier New" pitchFamily="49" charset="0"/>
              </a:rPr>
              <a:t> t0, zero, 10    # t0 = 10</a:t>
            </a:r>
          </a:p>
          <a:p>
            <a:pPr>
              <a:buFontTx/>
              <a:buNone/>
            </a:pPr>
            <a:endParaRPr lang="en-US" sz="2000" dirty="0">
              <a:latin typeface="Courier New" pitchFamily="49" charset="0"/>
            </a:endParaRPr>
          </a:p>
          <a:p>
            <a:pPr>
              <a:buFontTx/>
              <a:buNone/>
            </a:pPr>
            <a:r>
              <a:rPr lang="en-US" sz="2000" dirty="0">
                <a:latin typeface="Courier New" pitchFamily="49" charset="0"/>
              </a:rPr>
              <a:t>For:                   # for (</a:t>
            </a:r>
            <a:r>
              <a:rPr lang="en-US" sz="2000" dirty="0" err="1">
                <a:latin typeface="Courier New" pitchFamily="49" charset="0"/>
              </a:rPr>
              <a:t>i</a:t>
            </a:r>
            <a:r>
              <a:rPr lang="en-US" sz="2000" dirty="0">
                <a:latin typeface="Courier New" pitchFamily="49" charset="0"/>
              </a:rPr>
              <a:t>=0; </a:t>
            </a:r>
            <a:r>
              <a:rPr lang="en-US" sz="2000" dirty="0" err="1">
                <a:latin typeface="Courier New" pitchFamily="49" charset="0"/>
              </a:rPr>
              <a:t>i</a:t>
            </a:r>
            <a:r>
              <a:rPr lang="en-US" sz="2000" dirty="0">
                <a:latin typeface="Courier New" pitchFamily="49" charset="0"/>
              </a:rPr>
              <a:t>&lt;10; </a:t>
            </a:r>
            <a:r>
              <a:rPr lang="en-US" sz="2000" dirty="0" err="1">
                <a:latin typeface="Courier New" pitchFamily="49" charset="0"/>
              </a:rPr>
              <a:t>i</a:t>
            </a:r>
            <a:r>
              <a:rPr lang="en-US" sz="2000" dirty="0">
                <a:latin typeface="Courier New" pitchFamily="49" charset="0"/>
              </a:rPr>
              <a:t>=i+1)</a:t>
            </a:r>
          </a:p>
          <a:p>
            <a:pPr>
              <a:buFontTx/>
              <a:buNone/>
            </a:pPr>
            <a:r>
              <a:rPr lang="en-US" sz="2000" dirty="0">
                <a:latin typeface="Courier New" pitchFamily="49" charset="0"/>
              </a:rPr>
              <a:t>  </a:t>
            </a:r>
            <a:r>
              <a:rPr lang="en-US" sz="2000" dirty="0" err="1">
                <a:latin typeface="Courier New" pitchFamily="49" charset="0"/>
              </a:rPr>
              <a:t>bge</a:t>
            </a:r>
            <a:r>
              <a:rPr lang="en-US" sz="2000" dirty="0">
                <a:latin typeface="Courier New" pitchFamily="49" charset="0"/>
              </a:rPr>
              <a:t>  s0, t0, Done</a:t>
            </a:r>
          </a:p>
          <a:p>
            <a:pPr>
              <a:buFontTx/>
              <a:buNone/>
            </a:pPr>
            <a:r>
              <a:rPr lang="en-US" sz="2000" dirty="0">
                <a:latin typeface="Courier New" pitchFamily="49" charset="0"/>
              </a:rPr>
              <a:t>  add  s1, s1, s0      # sum = sum + </a:t>
            </a:r>
            <a:r>
              <a:rPr lang="en-US" sz="2000" dirty="0" err="1">
                <a:latin typeface="Courier New" pitchFamily="49" charset="0"/>
              </a:rPr>
              <a:t>i</a:t>
            </a:r>
            <a:endParaRPr lang="en-US" sz="2000" dirty="0">
              <a:latin typeface="Courier New" pitchFamily="49" charset="0"/>
            </a:endParaRPr>
          </a:p>
          <a:p>
            <a:pPr>
              <a:buFontTx/>
              <a:buNone/>
            </a:pPr>
            <a:r>
              <a:rPr lang="en-US" sz="2000" dirty="0">
                <a:latin typeface="Courier New" pitchFamily="49" charset="0"/>
              </a:rPr>
              <a:t>  </a:t>
            </a:r>
            <a:r>
              <a:rPr lang="en-US" sz="2000" dirty="0" err="1">
                <a:latin typeface="Courier New" pitchFamily="49" charset="0"/>
              </a:rPr>
              <a:t>addi</a:t>
            </a:r>
            <a:r>
              <a:rPr lang="en-US" sz="2000" dirty="0">
                <a:latin typeface="Courier New" pitchFamily="49" charset="0"/>
              </a:rPr>
              <a:t> s0, s0, 1       # </a:t>
            </a:r>
            <a:r>
              <a:rPr lang="en-US" sz="2000" dirty="0" err="1">
                <a:latin typeface="Courier New" pitchFamily="49" charset="0"/>
              </a:rPr>
              <a:t>i</a:t>
            </a:r>
            <a:r>
              <a:rPr lang="en-US" sz="2000" dirty="0">
                <a:latin typeface="Courier New" pitchFamily="49" charset="0"/>
              </a:rPr>
              <a:t> = </a:t>
            </a:r>
            <a:r>
              <a:rPr lang="en-US" sz="2000" dirty="0" err="1">
                <a:latin typeface="Courier New" pitchFamily="49" charset="0"/>
              </a:rPr>
              <a:t>i</a:t>
            </a:r>
            <a:r>
              <a:rPr lang="en-US" sz="2000" dirty="0">
                <a:latin typeface="Courier New" pitchFamily="49" charset="0"/>
              </a:rPr>
              <a:t> + 1</a:t>
            </a:r>
          </a:p>
          <a:p>
            <a:pPr>
              <a:buFontTx/>
              <a:buNone/>
            </a:pPr>
            <a:r>
              <a:rPr lang="en-US" sz="2000" dirty="0">
                <a:latin typeface="Courier New" pitchFamily="49" charset="0"/>
              </a:rPr>
              <a:t>  j    For</a:t>
            </a:r>
          </a:p>
          <a:p>
            <a:pPr>
              <a:buFontTx/>
              <a:buNone/>
            </a:pPr>
            <a:endParaRPr lang="en-US" sz="2000" dirty="0">
              <a:latin typeface="Courier New" pitchFamily="49" charset="0"/>
            </a:endParaRPr>
          </a:p>
          <a:p>
            <a:pPr>
              <a:buFontTx/>
              <a:buNone/>
            </a:pPr>
            <a:r>
              <a:rPr lang="en-US" sz="2000" dirty="0">
                <a:latin typeface="Courier New" pitchFamily="49" charset="0"/>
              </a:rPr>
              <a:t>Done:</a:t>
            </a:r>
          </a:p>
          <a:p>
            <a:pPr>
              <a:buFontTx/>
              <a:buNone/>
            </a:pPr>
            <a:endParaRPr lang="en-US" sz="2000" dirty="0">
              <a:latin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33708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0" y="76200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+mj-lt"/>
              </a:rPr>
              <a:t>Chapter 7: Microarchitecture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DAA03A6C-70A8-504F-B2A9-E24C66359451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0" y="2438400"/>
            <a:ext cx="9144000" cy="1600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7200" b="1" dirty="0"/>
              <a:t>Superscalar &amp; Out of Order Processors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3253699154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  <a:cs typeface="Courier New" panose="02070309020205020404" pitchFamily="49" charset="0"/>
              </a:rPr>
              <a:t>Superscalar Processors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148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31B1950-2416-43F8-8916-BE6F1203F5D2}"/>
              </a:ext>
            </a:extLst>
          </p:cNvPr>
          <p:cNvSpPr txBox="1">
            <a:spLocks noChangeArrowheads="1"/>
          </p:cNvSpPr>
          <p:nvPr>
            <p:custDataLst>
              <p:tags r:id="rId2"/>
            </p:custDataLst>
          </p:nvPr>
        </p:nvSpPr>
        <p:spPr>
          <a:xfrm>
            <a:off x="609600" y="1036637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Multiple copies of </a:t>
            </a:r>
            <a:r>
              <a:rPr lang="en-US" dirty="0" err="1"/>
              <a:t>datapath</a:t>
            </a:r>
            <a:r>
              <a:rPr lang="en-US" dirty="0"/>
              <a:t> execute multiple instructions at once</a:t>
            </a:r>
          </a:p>
          <a:p>
            <a:r>
              <a:rPr lang="en-US" dirty="0"/>
              <a:t>Dependencies make it tricky to issue multiple instructions at once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3B4B85AB-4B0C-4FEC-931B-5646E844D52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71181310"/>
              </p:ext>
            </p:extLst>
          </p:nvPr>
        </p:nvGraphicFramePr>
        <p:xfrm>
          <a:off x="692356" y="3429000"/>
          <a:ext cx="7686469" cy="2503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043" name="Visio" r:id="rId5" imgW="4644301" imgH="1512719" progId="Visio.Drawing.15">
                  <p:embed/>
                </p:oleObj>
              </mc:Choice>
              <mc:Fallback>
                <p:oleObj name="Visio" r:id="rId5" imgW="4644301" imgH="1512719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92356" y="3429000"/>
                        <a:ext cx="7686469" cy="2503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5653879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  <a:cs typeface="Courier New" panose="02070309020205020404" pitchFamily="49" charset="0"/>
              </a:rPr>
              <a:t>Superscalar Example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149</a:t>
            </a:fld>
            <a:endParaRPr lang="en-US" dirty="0"/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6FD87B6F-E52E-4EC8-84CC-26FD8F5D1B8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77111603"/>
              </p:ext>
            </p:extLst>
          </p:nvPr>
        </p:nvGraphicFramePr>
        <p:xfrm>
          <a:off x="87959" y="1981200"/>
          <a:ext cx="8979841" cy="403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067" name="Visio" r:id="rId5" imgW="4895655" imgH="2202054" progId="Visio.Drawing.15">
                  <p:embed/>
                </p:oleObj>
              </mc:Choice>
              <mc:Fallback>
                <p:oleObj name="Visio" r:id="rId5" imgW="4895655" imgH="2202054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7959" y="1981200"/>
                        <a:ext cx="8979841" cy="403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tangle 4">
            <a:extLst>
              <a:ext uri="{FF2B5EF4-FFF2-40B4-BE49-F238E27FC236}">
                <a16:creationId xmlns:a16="http://schemas.microsoft.com/office/drawing/2014/main" id="{5C48A081-38F6-4010-AC41-D3E4EAB3072D}"/>
              </a:ext>
            </a:extLst>
          </p:cNvPr>
          <p:cNvSpPr txBox="1">
            <a:spLocks noChangeArrowheads="1"/>
          </p:cNvSpPr>
          <p:nvPr>
            <p:custDataLst>
              <p:tags r:id="rId2"/>
            </p:custDataLst>
          </p:nvPr>
        </p:nvSpPr>
        <p:spPr>
          <a:xfrm>
            <a:off x="152400" y="990600"/>
            <a:ext cx="7696200" cy="4953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None/>
            </a:pPr>
            <a:r>
              <a:rPr lang="en-US" sz="2600" b="1" dirty="0">
                <a:solidFill>
                  <a:srgbClr val="0070C0"/>
                </a:solidFill>
              </a:rPr>
              <a:t>Ideal IPC: </a:t>
            </a:r>
            <a:r>
              <a:rPr lang="en-US" sz="2600" b="1" dirty="0">
                <a:solidFill>
                  <a:schemeClr val="accent1"/>
                </a:solidFill>
              </a:rPr>
              <a:t>	</a:t>
            </a:r>
            <a:r>
              <a:rPr lang="en-US" sz="2600" b="1" dirty="0"/>
              <a:t>2</a:t>
            </a:r>
            <a:endParaRPr lang="en-US" sz="2600" dirty="0">
              <a:latin typeface="Courier New" pitchFamily="49" charset="0"/>
            </a:endParaRPr>
          </a:p>
          <a:p>
            <a:pPr>
              <a:buFontTx/>
              <a:buNone/>
            </a:pPr>
            <a:r>
              <a:rPr lang="en-US" sz="2600" b="1" dirty="0">
                <a:solidFill>
                  <a:srgbClr val="0070C0"/>
                </a:solidFill>
              </a:rPr>
              <a:t>Actual IPC:</a:t>
            </a:r>
            <a:r>
              <a:rPr lang="en-US" sz="2600" b="1" dirty="0">
                <a:solidFill>
                  <a:schemeClr val="accent1"/>
                </a:solidFill>
              </a:rPr>
              <a:t>	</a:t>
            </a:r>
            <a:r>
              <a:rPr lang="en-US" sz="2600" b="1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6152778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458200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300" dirty="0">
                <a:solidFill>
                  <a:schemeClr val="bg1"/>
                </a:solidFill>
                <a:latin typeface="+mj-lt"/>
              </a:rPr>
              <a:t>Single-Cycle Datapath: </a:t>
            </a:r>
            <a:r>
              <a:rPr lang="en-US" sz="43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lw</a:t>
            </a:r>
            <a:r>
              <a:rPr lang="en-US" sz="4300" dirty="0">
                <a:solidFill>
                  <a:schemeClr val="bg1"/>
                </a:solidFill>
                <a:latin typeface="+mj-lt"/>
              </a:rPr>
              <a:t> Immediate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AAF92EE3-E8B0-4327-AA44-8B7A1859AB5B}"/>
              </a:ext>
            </a:extLst>
          </p:cNvPr>
          <p:cNvSpPr txBox="1">
            <a:spLocks noChangeArrowheads="1"/>
          </p:cNvSpPr>
          <p:nvPr>
            <p:custDataLst>
              <p:tags r:id="rId2"/>
            </p:custDataLst>
          </p:nvPr>
        </p:nvSpPr>
        <p:spPr>
          <a:xfrm>
            <a:off x="533400" y="1066800"/>
            <a:ext cx="7696200" cy="4953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</a:rPr>
              <a:t>STEP 3: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/>
              <a:t>Extend the immediate</a:t>
            </a:r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3BD6146B-426C-46E7-B19F-F8E68973EC8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4855860"/>
              </p:ext>
            </p:extLst>
          </p:nvPr>
        </p:nvGraphicFramePr>
        <p:xfrm>
          <a:off x="88520" y="2486512"/>
          <a:ext cx="9009644" cy="3609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7" name="Visio" r:id="rId5" imgW="5177631" imgH="2015404" progId="Visio.Drawing.15">
                  <p:embed/>
                </p:oleObj>
              </mc:Choice>
              <mc:Fallback>
                <p:oleObj name="Visio" r:id="rId5" imgW="5177631" imgH="2015404" progId="Visio.Drawing.15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A3CD4890-6E49-4A15-9D49-6A8C14275E9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8520" y="2486512"/>
                        <a:ext cx="9009644" cy="36094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07979539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  <a:cs typeface="Courier New" panose="02070309020205020404" pitchFamily="49" charset="0"/>
              </a:rPr>
              <a:t>Superscalar with Dependencies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150</a:t>
            </a:fld>
            <a:endParaRPr lang="en-US" dirty="0"/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541AC1CD-C76D-4C7C-BF34-7946A898BE93}"/>
              </a:ext>
            </a:extLst>
          </p:cNvPr>
          <p:cNvSpPr txBox="1">
            <a:spLocks noChangeArrowheads="1"/>
          </p:cNvSpPr>
          <p:nvPr>
            <p:custDataLst>
              <p:tags r:id="rId2"/>
            </p:custDataLst>
          </p:nvPr>
        </p:nvSpPr>
        <p:spPr>
          <a:xfrm>
            <a:off x="152400" y="990600"/>
            <a:ext cx="7696200" cy="4953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None/>
            </a:pPr>
            <a:r>
              <a:rPr lang="en-US" sz="2600" b="1" dirty="0">
                <a:solidFill>
                  <a:srgbClr val="0070C0"/>
                </a:solidFill>
              </a:rPr>
              <a:t>Ideal IPC: </a:t>
            </a:r>
            <a:r>
              <a:rPr lang="en-US" sz="2600" b="1" dirty="0">
                <a:solidFill>
                  <a:schemeClr val="accent1"/>
                </a:solidFill>
              </a:rPr>
              <a:t>	</a:t>
            </a:r>
            <a:r>
              <a:rPr lang="en-US" sz="2600" b="1" dirty="0"/>
              <a:t>2</a:t>
            </a:r>
            <a:endParaRPr lang="en-US" sz="2600" dirty="0">
              <a:latin typeface="Courier New" pitchFamily="49" charset="0"/>
            </a:endParaRPr>
          </a:p>
          <a:p>
            <a:pPr>
              <a:buFontTx/>
              <a:buNone/>
            </a:pPr>
            <a:r>
              <a:rPr lang="en-US" sz="2600" b="1" dirty="0">
                <a:solidFill>
                  <a:srgbClr val="0070C0"/>
                </a:solidFill>
              </a:rPr>
              <a:t>Actual IPC:</a:t>
            </a:r>
            <a:r>
              <a:rPr lang="en-US" sz="2600" b="1" dirty="0">
                <a:solidFill>
                  <a:schemeClr val="accent1"/>
                </a:solidFill>
              </a:rPr>
              <a:t>	</a:t>
            </a:r>
            <a:r>
              <a:rPr lang="en-US" sz="2600" b="1" dirty="0"/>
              <a:t>6/5 = 1.2</a:t>
            </a: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99116831-3E65-485E-BD42-BEB91CA21CE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66338405"/>
              </p:ext>
            </p:extLst>
          </p:nvPr>
        </p:nvGraphicFramePr>
        <p:xfrm>
          <a:off x="601379" y="1905000"/>
          <a:ext cx="8161621" cy="4283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091" name="Visio" r:id="rId5" imgW="5284381" imgH="2773884" progId="Visio.Drawing.15">
                  <p:embed/>
                </p:oleObj>
              </mc:Choice>
              <mc:Fallback>
                <p:oleObj name="Visio" r:id="rId5" imgW="5284381" imgH="2773884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01379" y="1905000"/>
                        <a:ext cx="8161621" cy="4283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51403576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  <a:cs typeface="Courier New" panose="02070309020205020404" pitchFamily="49" charset="0"/>
              </a:rPr>
              <a:t>Out of Order (OOO) Processor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151</a:t>
            </a:fld>
            <a:endParaRPr lang="en-US" dirty="0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DF3BF67F-4C1A-4407-BD47-27CF958725E3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457200" y="990600"/>
            <a:ext cx="7924800" cy="4953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Looks ahead across multiple instructions</a:t>
            </a:r>
          </a:p>
          <a:p>
            <a:r>
              <a:rPr lang="en-US" sz="2800" dirty="0"/>
              <a:t>Issues as many instructions as possible at once</a:t>
            </a:r>
          </a:p>
          <a:p>
            <a:r>
              <a:rPr lang="en-US" sz="2800" dirty="0"/>
              <a:t>Issues instructions out of order (as long as no dependencies)</a:t>
            </a:r>
          </a:p>
          <a:p>
            <a:r>
              <a:rPr lang="en-US" sz="2800" b="1" dirty="0"/>
              <a:t>Dependencies:</a:t>
            </a:r>
          </a:p>
          <a:p>
            <a:pPr lvl="1"/>
            <a:r>
              <a:rPr lang="en-US" sz="2200" b="1" dirty="0">
                <a:solidFill>
                  <a:srgbClr val="0070C0"/>
                </a:solidFill>
              </a:rPr>
              <a:t>RAW</a:t>
            </a:r>
            <a:r>
              <a:rPr lang="en-US" sz="2200" dirty="0"/>
              <a:t> (read after write): one instruction writes, later instruction reads a register</a:t>
            </a:r>
          </a:p>
          <a:p>
            <a:pPr lvl="1"/>
            <a:r>
              <a:rPr lang="en-US" sz="2200" b="1" dirty="0">
                <a:solidFill>
                  <a:srgbClr val="0070C0"/>
                </a:solidFill>
              </a:rPr>
              <a:t>WAR</a:t>
            </a:r>
            <a:r>
              <a:rPr lang="en-US" sz="2200" dirty="0"/>
              <a:t> (write after read): one instruction reads, later instruction writes a register</a:t>
            </a:r>
          </a:p>
          <a:p>
            <a:pPr lvl="1"/>
            <a:r>
              <a:rPr lang="en-US" sz="2200" b="1" dirty="0">
                <a:solidFill>
                  <a:srgbClr val="0070C0"/>
                </a:solidFill>
              </a:rPr>
              <a:t>WAW</a:t>
            </a:r>
            <a:r>
              <a:rPr lang="en-US" sz="2200" dirty="0">
                <a:solidFill>
                  <a:schemeClr val="accent1"/>
                </a:solidFill>
              </a:rPr>
              <a:t> </a:t>
            </a:r>
            <a:r>
              <a:rPr lang="en-US" sz="2200" dirty="0"/>
              <a:t>(write after write): one instruction writes, later instruction writes a register</a:t>
            </a:r>
          </a:p>
        </p:txBody>
      </p:sp>
    </p:spTree>
    <p:extLst>
      <p:ext uri="{BB962C8B-B14F-4D97-AF65-F5344CB8AC3E}">
        <p14:creationId xmlns:p14="http://schemas.microsoft.com/office/powerpoint/2010/main" val="3290554685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  <a:cs typeface="Courier New" panose="02070309020205020404" pitchFamily="49" charset="0"/>
              </a:rPr>
              <a:t>Out of Order (OOO) Processor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152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EBB99EF-D36F-49B8-8103-E582C9C2FFCD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609600" y="990600"/>
            <a:ext cx="7924800" cy="4953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0070C0"/>
                </a:solidFill>
              </a:rPr>
              <a:t>Instruction level parallelism (ILP): </a:t>
            </a:r>
            <a:r>
              <a:rPr lang="en-US" dirty="0"/>
              <a:t>number of  instruction that can be issued simultaneously (average &lt; 3)</a:t>
            </a:r>
          </a:p>
          <a:p>
            <a:r>
              <a:rPr lang="en-US" b="1" dirty="0">
                <a:solidFill>
                  <a:srgbClr val="0070C0"/>
                </a:solidFill>
              </a:rPr>
              <a:t>Scoreboard: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/>
              <a:t>table that keeps track of:</a:t>
            </a:r>
          </a:p>
          <a:p>
            <a:pPr lvl="1"/>
            <a:r>
              <a:rPr lang="en-US" sz="3200" dirty="0"/>
              <a:t>Instructions waiting to issue</a:t>
            </a:r>
          </a:p>
          <a:p>
            <a:pPr lvl="1"/>
            <a:r>
              <a:rPr lang="en-US" sz="3200" dirty="0"/>
              <a:t>Available functional units</a:t>
            </a:r>
          </a:p>
          <a:p>
            <a:pPr lvl="1"/>
            <a:r>
              <a:rPr lang="en-US" sz="3200" dirty="0"/>
              <a:t>Dependencies</a:t>
            </a:r>
          </a:p>
        </p:txBody>
      </p:sp>
    </p:spTree>
    <p:extLst>
      <p:ext uri="{BB962C8B-B14F-4D97-AF65-F5344CB8AC3E}">
        <p14:creationId xmlns:p14="http://schemas.microsoft.com/office/powerpoint/2010/main" val="3091481139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  <a:cs typeface="Courier New" panose="02070309020205020404" pitchFamily="49" charset="0"/>
              </a:rPr>
              <a:t>Out of Order Processor Example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153</a:t>
            </a:fld>
            <a:endParaRPr lang="en-US" dirty="0"/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DAED1107-68ED-45E4-B5AA-760B837BFE6A}"/>
              </a:ext>
            </a:extLst>
          </p:cNvPr>
          <p:cNvSpPr txBox="1">
            <a:spLocks noChangeArrowheads="1"/>
          </p:cNvSpPr>
          <p:nvPr>
            <p:custDataLst>
              <p:tags r:id="rId2"/>
            </p:custDataLst>
          </p:nvPr>
        </p:nvSpPr>
        <p:spPr>
          <a:xfrm>
            <a:off x="152400" y="990600"/>
            <a:ext cx="7696200" cy="4953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None/>
            </a:pPr>
            <a:r>
              <a:rPr lang="en-US" sz="2600" b="1" dirty="0">
                <a:solidFill>
                  <a:srgbClr val="0070C0"/>
                </a:solidFill>
              </a:rPr>
              <a:t>Ideal IPC: </a:t>
            </a:r>
            <a:r>
              <a:rPr lang="en-US" sz="2600" b="1" dirty="0">
                <a:solidFill>
                  <a:schemeClr val="accent1"/>
                </a:solidFill>
              </a:rPr>
              <a:t>	</a:t>
            </a:r>
            <a:r>
              <a:rPr lang="en-US" sz="2600" b="1" dirty="0"/>
              <a:t>2</a:t>
            </a:r>
            <a:endParaRPr lang="en-US" sz="2600" dirty="0">
              <a:latin typeface="Courier New" pitchFamily="49" charset="0"/>
            </a:endParaRPr>
          </a:p>
          <a:p>
            <a:pPr>
              <a:buFontTx/>
              <a:buNone/>
            </a:pPr>
            <a:r>
              <a:rPr lang="en-US" sz="2600" b="1" dirty="0">
                <a:solidFill>
                  <a:srgbClr val="0070C0"/>
                </a:solidFill>
              </a:rPr>
              <a:t>Actual IPC:</a:t>
            </a:r>
            <a:r>
              <a:rPr lang="en-US" sz="2600" b="1" dirty="0">
                <a:solidFill>
                  <a:schemeClr val="accent1"/>
                </a:solidFill>
              </a:rPr>
              <a:t>	</a:t>
            </a:r>
            <a:r>
              <a:rPr lang="en-US" sz="2600" b="1" dirty="0"/>
              <a:t>6/4 = 1.5</a:t>
            </a: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873408C5-3357-4C7D-9EE4-B71A90822BB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94552942"/>
              </p:ext>
            </p:extLst>
          </p:nvPr>
        </p:nvGraphicFramePr>
        <p:xfrm>
          <a:off x="532136" y="1828800"/>
          <a:ext cx="8002264" cy="4283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115" name="Visio" r:id="rId5" imgW="5181458" imgH="2773884" progId="Visio.Drawing.15">
                  <p:embed/>
                </p:oleObj>
              </mc:Choice>
              <mc:Fallback>
                <p:oleObj name="Visio" r:id="rId5" imgW="5181458" imgH="2773884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32136" y="1828800"/>
                        <a:ext cx="8002264" cy="4283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57519260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  <a:cs typeface="Courier New" panose="02070309020205020404" pitchFamily="49" charset="0"/>
              </a:rPr>
              <a:t>Register Renaming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154</a:t>
            </a:fld>
            <a:endParaRPr lang="en-US" dirty="0"/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DAED1107-68ED-45E4-B5AA-760B837BFE6A}"/>
              </a:ext>
            </a:extLst>
          </p:cNvPr>
          <p:cNvSpPr txBox="1">
            <a:spLocks noChangeArrowheads="1"/>
          </p:cNvSpPr>
          <p:nvPr>
            <p:custDataLst>
              <p:tags r:id="rId2"/>
            </p:custDataLst>
          </p:nvPr>
        </p:nvSpPr>
        <p:spPr>
          <a:xfrm>
            <a:off x="152400" y="990600"/>
            <a:ext cx="7696200" cy="4953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None/>
            </a:pPr>
            <a:r>
              <a:rPr lang="en-US" sz="2600" b="1" dirty="0">
                <a:solidFill>
                  <a:srgbClr val="0070C0"/>
                </a:solidFill>
              </a:rPr>
              <a:t>Ideal IPC: </a:t>
            </a:r>
            <a:r>
              <a:rPr lang="en-US" sz="2600" b="1" dirty="0">
                <a:solidFill>
                  <a:schemeClr val="accent1"/>
                </a:solidFill>
              </a:rPr>
              <a:t>	</a:t>
            </a:r>
            <a:r>
              <a:rPr lang="en-US" sz="2600" b="1" dirty="0"/>
              <a:t>2</a:t>
            </a:r>
            <a:endParaRPr lang="en-US" sz="2600" dirty="0">
              <a:latin typeface="Courier New" pitchFamily="49" charset="0"/>
            </a:endParaRPr>
          </a:p>
          <a:p>
            <a:pPr>
              <a:buFontTx/>
              <a:buNone/>
            </a:pPr>
            <a:r>
              <a:rPr lang="en-US" sz="2600" b="1" dirty="0">
                <a:solidFill>
                  <a:srgbClr val="0070C0"/>
                </a:solidFill>
              </a:rPr>
              <a:t>Actual IPC:</a:t>
            </a:r>
            <a:r>
              <a:rPr lang="en-US" sz="2600" b="1" dirty="0">
                <a:solidFill>
                  <a:schemeClr val="accent1"/>
                </a:solidFill>
              </a:rPr>
              <a:t>	</a:t>
            </a:r>
            <a:r>
              <a:rPr lang="en-US" sz="2600" b="1" dirty="0"/>
              <a:t>6/3 = 2</a:t>
            </a: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2A30B5B2-6A7E-49AB-B2D0-0D4E0937B5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83652310"/>
              </p:ext>
            </p:extLst>
          </p:nvPr>
        </p:nvGraphicFramePr>
        <p:xfrm>
          <a:off x="98889" y="1828800"/>
          <a:ext cx="9045111" cy="42672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139" name="Visio" r:id="rId5" imgW="4667268" imgH="2202054" progId="Visio.Drawing.15">
                  <p:embed/>
                </p:oleObj>
              </mc:Choice>
              <mc:Fallback>
                <p:oleObj name="Visio" r:id="rId5" imgW="4667268" imgH="2202054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8889" y="1828800"/>
                        <a:ext cx="9045111" cy="426720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22678032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  <a:cs typeface="Courier New" panose="02070309020205020404" pitchFamily="49" charset="0"/>
              </a:rPr>
              <a:t>SIMD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155</a:t>
            </a:fld>
            <a:endParaRPr lang="en-US" dirty="0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6B4141E5-D46F-4834-B567-2AA7FB64282F}"/>
              </a:ext>
            </a:extLst>
          </p:cNvPr>
          <p:cNvSpPr txBox="1">
            <a:spLocks noChangeArrowheads="1"/>
          </p:cNvSpPr>
          <p:nvPr>
            <p:custDataLst>
              <p:tags r:id="rId2"/>
            </p:custDataLst>
          </p:nvPr>
        </p:nvSpPr>
        <p:spPr>
          <a:xfrm>
            <a:off x="533400" y="990600"/>
            <a:ext cx="8001000" cy="4953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0070C0"/>
                </a:solidFill>
              </a:rPr>
              <a:t>Single Instruction Multiple Data </a:t>
            </a:r>
            <a:r>
              <a:rPr lang="en-US" dirty="0"/>
              <a:t>(SIMD)</a:t>
            </a:r>
          </a:p>
          <a:p>
            <a:pPr lvl="1"/>
            <a:r>
              <a:rPr lang="en-US" sz="2400" dirty="0"/>
              <a:t>Single instruction </a:t>
            </a:r>
            <a:r>
              <a:rPr lang="en-US" sz="2400" b="1" dirty="0"/>
              <a:t>acts on multiple pieces of data at once</a:t>
            </a:r>
          </a:p>
          <a:p>
            <a:pPr lvl="1"/>
            <a:r>
              <a:rPr lang="en-US" sz="2400" dirty="0"/>
              <a:t>Common application: </a:t>
            </a:r>
            <a:r>
              <a:rPr lang="en-US" sz="2400" b="1" dirty="0"/>
              <a:t>graphics</a:t>
            </a:r>
          </a:p>
          <a:p>
            <a:pPr lvl="1"/>
            <a:r>
              <a:rPr lang="en-US" sz="2400" dirty="0"/>
              <a:t>Can apply to short arithmetic operations (also called </a:t>
            </a:r>
            <a:r>
              <a:rPr lang="en-US" sz="2400" i="1" dirty="0"/>
              <a:t>packed arithmetic</a:t>
            </a:r>
            <a:r>
              <a:rPr lang="en-US" sz="2400" dirty="0"/>
              <a:t>)</a:t>
            </a:r>
          </a:p>
          <a:p>
            <a:r>
              <a:rPr lang="en-US" dirty="0"/>
              <a:t>For example, add eight 8-bit elements</a:t>
            </a:r>
          </a:p>
          <a:p>
            <a:endParaRPr lang="en-US" dirty="0"/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1C2F9157-7483-4A2A-B1F0-B76C3A87EB4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61774518"/>
              </p:ext>
            </p:extLst>
          </p:nvPr>
        </p:nvGraphicFramePr>
        <p:xfrm>
          <a:off x="1143000" y="4038600"/>
          <a:ext cx="6979920" cy="160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163" name="Visio" r:id="rId5" imgW="4362416" imgH="1000057" progId="Visio.Drawing.15">
                  <p:embed/>
                </p:oleObj>
              </mc:Choice>
              <mc:Fallback>
                <p:oleObj name="Visio" r:id="rId5" imgW="4362416" imgH="1000057" progId="Visio.Drawing.15">
                  <p:embed/>
                  <p:pic>
                    <p:nvPicPr>
                      <p:cNvPr id="2" name="Object 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143000" y="4038600"/>
                        <a:ext cx="6979920" cy="1600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17002820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0" y="76200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+mj-lt"/>
              </a:rPr>
              <a:t>Chapter 7: Microarchitecture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DAA03A6C-70A8-504F-B2A9-E24C66359451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0" y="2438400"/>
            <a:ext cx="9144000" cy="1600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7200" b="1" dirty="0"/>
              <a:t>Multithreading &amp; Multiprocessors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1403516359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  <a:cs typeface="Courier New" panose="02070309020205020404" pitchFamily="49" charset="0"/>
              </a:rPr>
              <a:t>Advanced Architecture Techniques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157</a:t>
            </a:fld>
            <a:endParaRPr lang="en-US" dirty="0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8BC7837A-C3F4-4B79-9C50-FC93EED8C6E1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609600" y="9906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0070C0"/>
                </a:solidFill>
              </a:rPr>
              <a:t>Multithreading</a:t>
            </a:r>
          </a:p>
          <a:p>
            <a:pPr lvl="1"/>
            <a:r>
              <a:rPr lang="en-US" dirty="0" err="1"/>
              <a:t>Wordprocessor</a:t>
            </a:r>
            <a:r>
              <a:rPr lang="en-US" dirty="0"/>
              <a:t>: thread for typing, spell checking, printing</a:t>
            </a:r>
          </a:p>
          <a:p>
            <a:r>
              <a:rPr lang="en-US" b="1" dirty="0">
                <a:solidFill>
                  <a:srgbClr val="0070C0"/>
                </a:solidFill>
              </a:rPr>
              <a:t>Multiprocessors</a:t>
            </a:r>
          </a:p>
          <a:p>
            <a:pPr lvl="1"/>
            <a:r>
              <a:rPr lang="en-US" dirty="0"/>
              <a:t>Multiple processors (cores) on a single chip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1231225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  <a:cs typeface="Courier New" panose="02070309020205020404" pitchFamily="49" charset="0"/>
              </a:rPr>
              <a:t>Threading: Definitions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158</a:t>
            </a:fld>
            <a:endParaRPr lang="en-US" dirty="0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73358352-D47A-4F08-90E8-2AC089DCADF2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609600" y="990600"/>
            <a:ext cx="8077200" cy="4953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0070C0"/>
                </a:solidFill>
              </a:rPr>
              <a:t>Process: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/>
              <a:t>program running on a computer</a:t>
            </a:r>
          </a:p>
          <a:p>
            <a:pPr lvl="1"/>
            <a:r>
              <a:rPr lang="en-US" dirty="0"/>
              <a:t>Multiple processes can run at once: e.g., surfing Web, playing music, writing a paper</a:t>
            </a:r>
          </a:p>
          <a:p>
            <a:r>
              <a:rPr lang="en-US" b="1" dirty="0">
                <a:solidFill>
                  <a:srgbClr val="0070C0"/>
                </a:solidFill>
              </a:rPr>
              <a:t>Thread: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/>
              <a:t>part of a program</a:t>
            </a:r>
          </a:p>
          <a:p>
            <a:pPr lvl="1"/>
            <a:r>
              <a:rPr lang="en-US" dirty="0"/>
              <a:t>Each process has multiple threads: e.g., a word processor may have threads for typing, spell checking, printing</a:t>
            </a:r>
          </a:p>
        </p:txBody>
      </p:sp>
    </p:spTree>
    <p:extLst>
      <p:ext uri="{BB962C8B-B14F-4D97-AF65-F5344CB8AC3E}">
        <p14:creationId xmlns:p14="http://schemas.microsoft.com/office/powerpoint/2010/main" val="123400359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300" dirty="0">
                <a:solidFill>
                  <a:schemeClr val="bg1"/>
                </a:solidFill>
                <a:latin typeface="+mj-lt"/>
                <a:cs typeface="Courier New" panose="02070309020205020404" pitchFamily="49" charset="0"/>
              </a:rPr>
              <a:t>Threads in a Conventional Processor</a:t>
            </a:r>
            <a:endParaRPr lang="en-US" sz="43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159</a:t>
            </a:fld>
            <a:endParaRPr lang="en-US" dirty="0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BE79437A-93D3-453F-BFBD-B41C303A15DE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609600" y="990600"/>
            <a:ext cx="8077200" cy="4953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Single-core system:</a:t>
            </a:r>
          </a:p>
          <a:p>
            <a:r>
              <a:rPr lang="en-US" dirty="0"/>
              <a:t>One thread runs at once</a:t>
            </a:r>
          </a:p>
          <a:p>
            <a:r>
              <a:rPr lang="en-US" dirty="0"/>
              <a:t>When one thread stalls (for example, waiting for memory):</a:t>
            </a:r>
          </a:p>
          <a:p>
            <a:pPr lvl="1"/>
            <a:r>
              <a:rPr lang="en-US" sz="2600" dirty="0"/>
              <a:t>Architectural state of that thread stored</a:t>
            </a:r>
          </a:p>
          <a:p>
            <a:pPr lvl="1"/>
            <a:r>
              <a:rPr lang="en-US" sz="2600" dirty="0"/>
              <a:t>Architectural state of waiting thread loaded into processor and it runs</a:t>
            </a:r>
          </a:p>
          <a:p>
            <a:pPr lvl="1"/>
            <a:r>
              <a:rPr lang="en-US" sz="2600" dirty="0"/>
              <a:t>Called </a:t>
            </a:r>
            <a:r>
              <a:rPr lang="en-US" sz="2600" b="1" dirty="0">
                <a:solidFill>
                  <a:srgbClr val="0070C0"/>
                </a:solidFill>
              </a:rPr>
              <a:t>context switching</a:t>
            </a:r>
          </a:p>
          <a:p>
            <a:r>
              <a:rPr lang="en-US" dirty="0"/>
              <a:t>Appears to user like all threads running simultaneously</a:t>
            </a:r>
            <a:endParaRPr lang="en-US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40510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458200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300" dirty="0">
                <a:solidFill>
                  <a:schemeClr val="bg1"/>
                </a:solidFill>
                <a:latin typeface="+mj-lt"/>
              </a:rPr>
              <a:t>Single-Cycle Datapath: </a:t>
            </a:r>
            <a:r>
              <a:rPr lang="en-US" sz="43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lw</a:t>
            </a:r>
            <a:r>
              <a:rPr lang="en-US" sz="4300" dirty="0">
                <a:solidFill>
                  <a:schemeClr val="bg1"/>
                </a:solidFill>
                <a:latin typeface="+mj-lt"/>
              </a:rPr>
              <a:t> Address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AAF92EE3-E8B0-4327-AA44-8B7A1859AB5B}"/>
              </a:ext>
            </a:extLst>
          </p:cNvPr>
          <p:cNvSpPr txBox="1">
            <a:spLocks noChangeArrowheads="1"/>
          </p:cNvSpPr>
          <p:nvPr>
            <p:custDataLst>
              <p:tags r:id="rId2"/>
            </p:custDataLst>
          </p:nvPr>
        </p:nvSpPr>
        <p:spPr>
          <a:xfrm>
            <a:off x="533400" y="1066800"/>
            <a:ext cx="5334000" cy="4953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</a:rPr>
              <a:t>STEP 4: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/>
              <a:t>Compute the memory address</a:t>
            </a:r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146130C0-79C5-4C2E-8602-5A18E4EF7B0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06048015"/>
              </p:ext>
            </p:extLst>
          </p:nvPr>
        </p:nvGraphicFramePr>
        <p:xfrm>
          <a:off x="152400" y="2057400"/>
          <a:ext cx="9009786" cy="40760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1" name="Visio" r:id="rId6" imgW="5177631" imgH="2259322" progId="Visio.Drawing.15">
                  <p:embed/>
                </p:oleObj>
              </mc:Choice>
              <mc:Fallback>
                <p:oleObj name="Visio" r:id="rId6" imgW="5177631" imgH="2259322" progId="Visio.Drawing.15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3368FBA5-A044-4760-A387-3296AAE89BC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2400" y="2057400"/>
                        <a:ext cx="9009786" cy="407600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Group 5">
            <a:extLst>
              <a:ext uri="{FF2B5EF4-FFF2-40B4-BE49-F238E27FC236}">
                <a16:creationId xmlns:a16="http://schemas.microsoft.com/office/drawing/2014/main" id="{E75E716F-386B-4ACE-8BFC-00A23EACD732}"/>
              </a:ext>
            </a:extLst>
          </p:cNvPr>
          <p:cNvGraphicFramePr>
            <a:graphicFrameLocks noGrp="1"/>
          </p:cNvGraphicFramePr>
          <p:nvPr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3774391170"/>
              </p:ext>
            </p:extLst>
          </p:nvPr>
        </p:nvGraphicFramePr>
        <p:xfrm>
          <a:off x="6934200" y="914400"/>
          <a:ext cx="1981200" cy="1645920"/>
        </p:xfrm>
        <a:graphic>
          <a:graphicData uri="http://schemas.openxmlformats.org/drawingml/2006/table">
            <a:tbl>
              <a:tblPr/>
              <a:tblGrid>
                <a:gridCol w="1066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Arial" charset="0"/>
                        </a:rPr>
                        <a:t>ALUControl</a:t>
                      </a:r>
                      <a:r>
                        <a:rPr kumimoji="0" lang="en-US" sz="1200" b="1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Arial" charset="0"/>
                        </a:rPr>
                        <a:t>2:0</a:t>
                      </a: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Arial" charset="0"/>
                        </a:rPr>
                        <a:t>Function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000</a:t>
                      </a: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add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001</a:t>
                      </a: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subtract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010</a:t>
                      </a: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and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011</a:t>
                      </a: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or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101</a:t>
                      </a: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SLT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55385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4167013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300" dirty="0">
                <a:solidFill>
                  <a:schemeClr val="bg1"/>
                </a:solidFill>
                <a:latin typeface="+mj-lt"/>
                <a:cs typeface="Courier New" panose="02070309020205020404" pitchFamily="49" charset="0"/>
              </a:rPr>
              <a:t>Multithreading</a:t>
            </a:r>
            <a:endParaRPr lang="en-US" sz="43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160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1AB8D03-E31A-4DDF-9657-13FB33F60CB6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609600" y="9906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Multiple copies of architectural state</a:t>
            </a:r>
          </a:p>
          <a:p>
            <a:r>
              <a:rPr lang="en-US"/>
              <a:t>Multiple threads </a:t>
            </a:r>
            <a:r>
              <a:rPr lang="en-US" b="1">
                <a:solidFill>
                  <a:srgbClr val="0070C0"/>
                </a:solidFill>
              </a:rPr>
              <a:t>active</a:t>
            </a:r>
            <a:r>
              <a:rPr lang="en-US">
                <a:solidFill>
                  <a:srgbClr val="0070C0"/>
                </a:solidFill>
              </a:rPr>
              <a:t> </a:t>
            </a:r>
            <a:r>
              <a:rPr lang="en-US"/>
              <a:t>at once:</a:t>
            </a:r>
          </a:p>
          <a:p>
            <a:pPr lvl="1"/>
            <a:r>
              <a:rPr lang="en-US" sz="2600"/>
              <a:t>When one thread stalls, another runs immediately</a:t>
            </a:r>
          </a:p>
          <a:p>
            <a:pPr lvl="1"/>
            <a:r>
              <a:rPr lang="en-US" sz="2600"/>
              <a:t>If one thread can’t keep all execution units busy, another thread can use them</a:t>
            </a:r>
          </a:p>
          <a:p>
            <a:r>
              <a:rPr lang="en-US"/>
              <a:t>Does not increase instruction-level parallelism (ILP) of single thread, but increases throughput </a:t>
            </a:r>
            <a:endParaRPr lang="en-US" sz="1000"/>
          </a:p>
          <a:p>
            <a:pPr marL="0" indent="0">
              <a:buFont typeface="Arial" pitchFamily="34" charset="0"/>
              <a:buNone/>
            </a:pPr>
            <a:r>
              <a:rPr lang="en-US" b="1">
                <a:solidFill>
                  <a:srgbClr val="0070C0"/>
                </a:solidFill>
              </a:rPr>
              <a:t>	Intel calls this “hyperthreading”</a:t>
            </a:r>
            <a:endParaRPr lang="en-US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2257467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300" dirty="0">
                <a:solidFill>
                  <a:schemeClr val="bg1"/>
                </a:solidFill>
                <a:latin typeface="+mj-lt"/>
                <a:cs typeface="Courier New" panose="02070309020205020404" pitchFamily="49" charset="0"/>
              </a:rPr>
              <a:t>Multiprocessors</a:t>
            </a:r>
            <a:endParaRPr lang="en-US" sz="43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161</a:t>
            </a:fld>
            <a:endParaRPr lang="en-US" dirty="0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7FD35147-03A8-49AC-A997-E5EBF367668A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609600" y="9906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Multiple processors (cores) with a method of communication between them</a:t>
            </a:r>
          </a:p>
          <a:p>
            <a:r>
              <a:rPr lang="en-US"/>
              <a:t>Types:</a:t>
            </a:r>
          </a:p>
          <a:p>
            <a:pPr lvl="1"/>
            <a:r>
              <a:rPr lang="en-US" sz="2600" b="1">
                <a:solidFill>
                  <a:srgbClr val="0070C0"/>
                </a:solidFill>
              </a:rPr>
              <a:t>Homogeneous:</a:t>
            </a:r>
            <a:r>
              <a:rPr lang="en-US" sz="2600"/>
              <a:t> multiple cores with shared main memory</a:t>
            </a:r>
          </a:p>
          <a:p>
            <a:pPr lvl="1"/>
            <a:r>
              <a:rPr lang="en-US" sz="2600" b="1">
                <a:solidFill>
                  <a:srgbClr val="0070C0"/>
                </a:solidFill>
              </a:rPr>
              <a:t>Heterogeneous:</a:t>
            </a:r>
            <a:r>
              <a:rPr lang="en-US" sz="2600">
                <a:solidFill>
                  <a:schemeClr val="accent1"/>
                </a:solidFill>
              </a:rPr>
              <a:t> </a:t>
            </a:r>
            <a:r>
              <a:rPr lang="en-US" sz="2600"/>
              <a:t>separate cores for different tasks (for example, DSP and CPU in cell phone)</a:t>
            </a:r>
          </a:p>
          <a:p>
            <a:pPr lvl="1"/>
            <a:r>
              <a:rPr lang="en-US" sz="2600" b="1">
                <a:solidFill>
                  <a:srgbClr val="0070C0"/>
                </a:solidFill>
              </a:rPr>
              <a:t>Clusters:</a:t>
            </a:r>
            <a:r>
              <a:rPr lang="en-US" sz="2600"/>
              <a:t> each core has own memory system</a:t>
            </a:r>
          </a:p>
          <a:p>
            <a:pPr lvl="1"/>
            <a:endParaRPr lang="en-US" sz="320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7680558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9" name="Rectangle 3"/>
          <p:cNvSpPr>
            <a:spLocks noGrp="1" noChangeArrowheads="1"/>
          </p:cNvSpPr>
          <p:nvPr>
            <p:ph type="body" idx="4294967295"/>
            <p:custDataLst>
              <p:tags r:id="rId1"/>
            </p:custDataLst>
          </p:nvPr>
        </p:nvSpPr>
        <p:spPr>
          <a:xfrm>
            <a:off x="457200" y="990600"/>
            <a:ext cx="8229600" cy="5257800"/>
          </a:xfrm>
        </p:spPr>
        <p:txBody>
          <a:bodyPr>
            <a:noAutofit/>
          </a:bodyPr>
          <a:lstStyle/>
          <a:p>
            <a:pPr marL="0" indent="0" eaLnBrk="1" hangingPunct="1">
              <a:buNone/>
            </a:pPr>
            <a:r>
              <a:rPr lang="en-US" sz="2400" b="1" dirty="0">
                <a:solidFill>
                  <a:srgbClr val="0070C0"/>
                </a:solidFill>
              </a:rPr>
              <a:t>Digital Design and Computer Architecture Lecture Notes </a:t>
            </a:r>
          </a:p>
          <a:p>
            <a:pPr marL="0" indent="0" eaLnBrk="1" hangingPunct="1">
              <a:buNone/>
            </a:pPr>
            <a:r>
              <a:rPr lang="en-US" sz="2400" b="1">
                <a:solidFill>
                  <a:srgbClr val="0070C0"/>
                </a:solidFill>
              </a:rPr>
              <a:t>© 2021 </a:t>
            </a:r>
            <a:r>
              <a:rPr lang="en-US" sz="2400" b="1" dirty="0">
                <a:solidFill>
                  <a:srgbClr val="0070C0"/>
                </a:solidFill>
              </a:rPr>
              <a:t>Sarah Harris and David Harris</a:t>
            </a:r>
          </a:p>
          <a:p>
            <a:pPr marL="0" indent="0" eaLnBrk="1" hangingPunct="1">
              <a:buNone/>
            </a:pPr>
            <a:br>
              <a:rPr lang="en-US" sz="2400" b="1" dirty="0">
                <a:solidFill>
                  <a:srgbClr val="0070C0"/>
                </a:solidFill>
              </a:rPr>
            </a:br>
            <a:r>
              <a:rPr lang="en-US" sz="2400" b="1" dirty="0">
                <a:solidFill>
                  <a:srgbClr val="0070C0"/>
                </a:solidFill>
              </a:rPr>
              <a:t>These notes may be used and modified for educational and/or non-commercial purposes so long as the source is attributed.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About these Notes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55E9202-B927-4AE2-B220-1351F53005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52339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458200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300" dirty="0">
                <a:solidFill>
                  <a:schemeClr val="bg1"/>
                </a:solidFill>
                <a:latin typeface="+mj-lt"/>
              </a:rPr>
              <a:t>Single-Cycle Datapath: </a:t>
            </a:r>
            <a:r>
              <a:rPr lang="en-US" sz="43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lw</a:t>
            </a:r>
            <a:r>
              <a:rPr lang="en-US" sz="4300" dirty="0">
                <a:solidFill>
                  <a:schemeClr val="bg1"/>
                </a:solidFill>
                <a:latin typeface="+mj-lt"/>
              </a:rPr>
              <a:t> Mem Read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AAF92EE3-E8B0-4327-AA44-8B7A1859AB5B}"/>
              </a:ext>
            </a:extLst>
          </p:cNvPr>
          <p:cNvSpPr txBox="1">
            <a:spLocks noChangeArrowheads="1"/>
          </p:cNvSpPr>
          <p:nvPr>
            <p:custDataLst>
              <p:tags r:id="rId2"/>
            </p:custDataLst>
          </p:nvPr>
        </p:nvSpPr>
        <p:spPr>
          <a:xfrm>
            <a:off x="533400" y="1066800"/>
            <a:ext cx="7696200" cy="4953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</a:rPr>
              <a:t>STEP 5: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/>
              <a:t>Read data from memory and write it back to register file</a:t>
            </a:r>
          </a:p>
        </p:txBody>
      </p:sp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96C6C7D2-273C-4E44-804F-50825703443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99279040"/>
              </p:ext>
            </p:extLst>
          </p:nvPr>
        </p:nvGraphicFramePr>
        <p:xfrm>
          <a:off x="318447" y="2034655"/>
          <a:ext cx="8915400" cy="40800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5" name="Visio" r:id="rId5" imgW="5177631" imgH="2373434" progId="Visio.Drawing.15">
                  <p:embed/>
                </p:oleObj>
              </mc:Choice>
              <mc:Fallback>
                <p:oleObj name="Visio" r:id="rId5" imgW="5177631" imgH="2373434" progId="Visio.Drawing.15">
                  <p:embed/>
                  <p:pic>
                    <p:nvPicPr>
                      <p:cNvPr id="11" name="Object 10">
                        <a:extLst>
                          <a:ext uri="{FF2B5EF4-FFF2-40B4-BE49-F238E27FC236}">
                            <a16:creationId xmlns:a16="http://schemas.microsoft.com/office/drawing/2014/main" id="{0E25437E-3EE2-4C76-A2CF-D7E6426C0D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18447" y="2034655"/>
                        <a:ext cx="8915400" cy="40800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347987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458200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300" dirty="0">
                <a:solidFill>
                  <a:schemeClr val="bg1"/>
                </a:solidFill>
                <a:latin typeface="+mj-lt"/>
              </a:rPr>
              <a:t>Single-Cycle Datapath: PC Increment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AAF92EE3-E8B0-4327-AA44-8B7A1859AB5B}"/>
              </a:ext>
            </a:extLst>
          </p:cNvPr>
          <p:cNvSpPr txBox="1">
            <a:spLocks noChangeArrowheads="1"/>
          </p:cNvSpPr>
          <p:nvPr>
            <p:custDataLst>
              <p:tags r:id="rId2"/>
            </p:custDataLst>
          </p:nvPr>
        </p:nvSpPr>
        <p:spPr>
          <a:xfrm>
            <a:off x="533400" y="1066800"/>
            <a:ext cx="7924800" cy="4953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</a:rPr>
              <a:t>STEP 6: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/>
              <a:t>Determine address of next instruction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48435218-CEE0-41A8-96E3-7AFE82C348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29034207"/>
              </p:ext>
            </p:extLst>
          </p:nvPr>
        </p:nvGraphicFramePr>
        <p:xfrm>
          <a:off x="58940" y="2133600"/>
          <a:ext cx="9008860" cy="43392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19" name="Visio" r:id="rId5" imgW="5185286" imgH="2545237" progId="Visio.Drawing.15">
                  <p:embed/>
                </p:oleObj>
              </mc:Choice>
              <mc:Fallback>
                <p:oleObj name="Visio" r:id="rId5" imgW="5185286" imgH="2545237" progId="Visio.Drawing.15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09EAC1DC-FA56-43BF-A55C-14788E14D74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8940" y="2133600"/>
                        <a:ext cx="9008860" cy="43392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517046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0" y="76200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+mj-lt"/>
              </a:rPr>
              <a:t>Chapter 7: Microarchitecture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DAA03A6C-70A8-504F-B2A9-E24C66359451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0" y="2438400"/>
            <a:ext cx="9144000" cy="1600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7200" b="1" dirty="0"/>
              <a:t>Single-Cycle </a:t>
            </a:r>
          </a:p>
          <a:p>
            <a:pPr marL="0" indent="0" algn="ctr">
              <a:buFont typeface="Arial" pitchFamily="34" charset="0"/>
              <a:buNone/>
            </a:pPr>
            <a:r>
              <a:rPr lang="en-US" sz="7200" b="1" dirty="0"/>
              <a:t>Datapath: Other Instructions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1201020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Chapter 7 :: Topics</a:t>
            </a:r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354C357B-A5B5-42C1-BE84-1FE779F44F79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685801" y="1112837"/>
            <a:ext cx="6019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Introduction</a:t>
            </a:r>
            <a:endParaRPr lang="en-US" dirty="0"/>
          </a:p>
          <a:p>
            <a:r>
              <a:rPr lang="en-US" b="1" dirty="0"/>
              <a:t>Performance Analysis</a:t>
            </a:r>
          </a:p>
          <a:p>
            <a:r>
              <a:rPr lang="en-US" b="1" dirty="0"/>
              <a:t>Single-Cycle Processor</a:t>
            </a:r>
          </a:p>
          <a:p>
            <a:r>
              <a:rPr lang="en-US" b="1" dirty="0"/>
              <a:t>Multicycle Processor</a:t>
            </a:r>
          </a:p>
          <a:p>
            <a:r>
              <a:rPr lang="en-US" b="1" dirty="0"/>
              <a:t>Pipelined Processor</a:t>
            </a:r>
          </a:p>
          <a:p>
            <a:r>
              <a:rPr lang="en-US" b="1" dirty="0"/>
              <a:t>Advanced Microarchitecture</a:t>
            </a:r>
            <a:endParaRPr lang="en-US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CB1BFB-CA30-45E5-B485-EC3713A38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BEDEECC-B399-4C7F-8DD1-5D010646DD7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0" y="1102387"/>
            <a:ext cx="1719062" cy="4688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3957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Single-Cycle Datapath: </a:t>
            </a:r>
            <a:r>
              <a:rPr lang="en-US" sz="4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sw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5BE6367C-437A-49F8-83F7-CF5A46679EEE}"/>
              </a:ext>
            </a:extLst>
          </p:cNvPr>
          <p:cNvSpPr txBox="1">
            <a:spLocks noChangeArrowheads="1"/>
          </p:cNvSpPr>
          <p:nvPr>
            <p:custDataLst>
              <p:tags r:id="rId2"/>
            </p:custDataLst>
          </p:nvPr>
        </p:nvSpPr>
        <p:spPr>
          <a:xfrm>
            <a:off x="533400" y="990600"/>
            <a:ext cx="8305800" cy="4953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3200" b="1" dirty="0"/>
              <a:t>Immediate:</a:t>
            </a:r>
            <a:r>
              <a:rPr lang="en-US" sz="3200" dirty="0"/>
              <a:t> now in {</a:t>
            </a:r>
            <a:r>
              <a:rPr lang="en-US" sz="3200" dirty="0" err="1"/>
              <a:t>instr</a:t>
            </a:r>
            <a:r>
              <a:rPr lang="en-US" sz="3200" dirty="0"/>
              <a:t>[31:25], </a:t>
            </a:r>
            <a:r>
              <a:rPr lang="en-US" sz="3200" dirty="0" err="1"/>
              <a:t>instr</a:t>
            </a:r>
            <a:r>
              <a:rPr lang="en-US" sz="3200" dirty="0"/>
              <a:t>[11:7]}</a:t>
            </a:r>
            <a:endParaRPr lang="en-US" sz="3200" b="1" dirty="0"/>
          </a:p>
          <a:p>
            <a:pPr>
              <a:lnSpc>
                <a:spcPct val="90000"/>
              </a:lnSpc>
            </a:pPr>
            <a:r>
              <a:rPr lang="en-US" sz="3200" b="1" dirty="0"/>
              <a:t>Add control signals:</a:t>
            </a:r>
            <a:r>
              <a:rPr lang="en-US" sz="3200" dirty="0"/>
              <a:t> </a:t>
            </a:r>
            <a:r>
              <a:rPr lang="en-US" sz="3200" dirty="0" err="1"/>
              <a:t>ImmSrc</a:t>
            </a:r>
            <a:r>
              <a:rPr lang="en-US" sz="3200" dirty="0"/>
              <a:t>, </a:t>
            </a:r>
            <a:r>
              <a:rPr lang="en-US" sz="3200" dirty="0" err="1"/>
              <a:t>MemWrite</a:t>
            </a:r>
            <a:endParaRPr lang="en-US" sz="3200" dirty="0"/>
          </a:p>
        </p:txBody>
      </p:sp>
      <p:graphicFrame>
        <p:nvGraphicFramePr>
          <p:cNvPr id="16" name="Object 15">
            <a:extLst>
              <a:ext uri="{FF2B5EF4-FFF2-40B4-BE49-F238E27FC236}">
                <a16:creationId xmlns:a16="http://schemas.microsoft.com/office/drawing/2014/main" id="{9BC06278-6F6C-4218-9CEC-8000ECCCCFC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56818961"/>
              </p:ext>
            </p:extLst>
          </p:nvPr>
        </p:nvGraphicFramePr>
        <p:xfrm>
          <a:off x="58940" y="1905000"/>
          <a:ext cx="9008860" cy="44699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3" name="Visio" r:id="rId5" imgW="5185286" imgH="2545237" progId="Visio.Drawing.15">
                  <p:embed/>
                </p:oleObj>
              </mc:Choice>
              <mc:Fallback>
                <p:oleObj name="Visio" r:id="rId5" imgW="5185286" imgH="2545237" progId="Visio.Drawing.15">
                  <p:embed/>
                  <p:pic>
                    <p:nvPicPr>
                      <p:cNvPr id="14" name="Object 13">
                        <a:extLst>
                          <a:ext uri="{FF2B5EF4-FFF2-40B4-BE49-F238E27FC236}">
                            <a16:creationId xmlns:a16="http://schemas.microsoft.com/office/drawing/2014/main" id="{87A6EB4A-4E32-43BD-9D33-D3C03A500BF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8940" y="1905000"/>
                        <a:ext cx="9008860" cy="446992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745930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Single-Cycle Datapath: Immediate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21</a:t>
            </a:fld>
            <a:endParaRPr lang="en-US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8E6547B8-7639-441A-93F8-38FF5FD6081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85238365"/>
              </p:ext>
            </p:extLst>
          </p:nvPr>
        </p:nvGraphicFramePr>
        <p:xfrm>
          <a:off x="2133600" y="4499357"/>
          <a:ext cx="5257800" cy="12918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68" name="Visio" r:id="rId4" imgW="2206043" imgH="540863" progId="Visio.Drawing.11">
                  <p:embed/>
                </p:oleObj>
              </mc:Choice>
              <mc:Fallback>
                <p:oleObj name="Visio" r:id="rId4" imgW="2206043" imgH="540863" progId="Visio.Drawing.11">
                  <p:embed/>
                  <p:pic>
                    <p:nvPicPr>
                      <p:cNvPr id="4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3600" y="4499357"/>
                        <a:ext cx="5257800" cy="129184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2F04CFB-521F-4D1A-930C-F755EAE2F0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4554197"/>
              </p:ext>
            </p:extLst>
          </p:nvPr>
        </p:nvGraphicFramePr>
        <p:xfrm>
          <a:off x="457200" y="1219200"/>
          <a:ext cx="8305800" cy="1371600"/>
        </p:xfrm>
        <a:graphic>
          <a:graphicData uri="http://schemas.openxmlformats.org/drawingml/2006/table">
            <a:tbl>
              <a:tblPr/>
              <a:tblGrid>
                <a:gridCol w="12191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0060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6289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Arial" charset="0"/>
                        </a:rPr>
                        <a:t>ImmSrc</a:t>
                      </a:r>
                      <a:endParaRPr kumimoji="0" lang="en-US" sz="2400" b="1" i="0" u="none" strike="noStrike" cap="none" normalizeH="0" baseline="-2500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Arial" charset="0"/>
                        </a:rPr>
                        <a:t>ImmExt</a:t>
                      </a:r>
                      <a:endParaRPr kumimoji="0" 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Arial" charset="0"/>
                        </a:rPr>
                        <a:t>Instruction Type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289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2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{{20{</a:t>
                      </a:r>
                      <a:r>
                        <a:rPr lang="en-US" sz="20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instr</a:t>
                      </a:r>
                      <a:r>
                        <a:rPr lang="en-US" sz="2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[31]}}, </a:t>
                      </a:r>
                      <a:r>
                        <a:rPr lang="en-US" sz="2000" b="1" kern="1200" dirty="0" err="1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instr</a:t>
                      </a:r>
                      <a:r>
                        <a:rPr lang="en-US" sz="2000" b="1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[31:20]</a:t>
                      </a:r>
                      <a:r>
                        <a:rPr lang="en-US" sz="2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I-Type</a:t>
                      </a:r>
                      <a:endParaRPr kumimoji="0" lang="en-US" sz="2400" b="0" i="1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cs typeface="Courier New" panose="02070309020205020404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289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2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{{20{</a:t>
                      </a:r>
                      <a:r>
                        <a:rPr lang="en-US" sz="20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instr</a:t>
                      </a:r>
                      <a:r>
                        <a:rPr lang="en-US" sz="2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[31]}},</a:t>
                      </a:r>
                      <a:r>
                        <a:rPr lang="en-US" sz="200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b="1" kern="1200" dirty="0" err="1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instr</a:t>
                      </a:r>
                      <a:r>
                        <a:rPr lang="en-US" sz="2000" b="1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[31:25], </a:t>
                      </a:r>
                      <a:r>
                        <a:rPr lang="en-US" sz="2000" b="1" kern="1200" dirty="0" err="1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instr</a:t>
                      </a:r>
                      <a:r>
                        <a:rPr lang="en-US" sz="2000" b="1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[11:7]</a:t>
                      </a:r>
                      <a:r>
                        <a:rPr lang="en-US" sz="2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S-Type</a:t>
                      </a:r>
                      <a:endParaRPr kumimoji="0" lang="en-US" sz="2400" b="0" i="1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cs typeface="Courier New" panose="02070309020205020404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6D3DA553-64BC-4849-B8EC-B5862A0F3BC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62767390"/>
              </p:ext>
            </p:extLst>
          </p:nvPr>
        </p:nvGraphicFramePr>
        <p:xfrm>
          <a:off x="2133600" y="3067658"/>
          <a:ext cx="5200650" cy="1273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69" name="Visio" r:id="rId6" imgW="2206043" imgH="540863" progId="Visio.Drawing.11">
                  <p:embed/>
                </p:oleObj>
              </mc:Choice>
              <mc:Fallback>
                <p:oleObj name="Visio" r:id="rId6" imgW="2206043" imgH="540863" progId="Visio.Drawing.11">
                  <p:embed/>
                  <p:pic>
                    <p:nvPicPr>
                      <p:cNvPr id="7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3600" y="3067658"/>
                        <a:ext cx="5200650" cy="1273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152053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Single-Cycle Datapath: R-type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5BE6367C-437A-49F8-83F7-CF5A46679EEE}"/>
              </a:ext>
            </a:extLst>
          </p:cNvPr>
          <p:cNvSpPr txBox="1">
            <a:spLocks noChangeArrowheads="1"/>
          </p:cNvSpPr>
          <p:nvPr>
            <p:custDataLst>
              <p:tags r:id="rId2"/>
            </p:custDataLst>
          </p:nvPr>
        </p:nvSpPr>
        <p:spPr>
          <a:xfrm>
            <a:off x="533400" y="990600"/>
            <a:ext cx="8305800" cy="4953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3200" dirty="0"/>
              <a:t>Read from </a:t>
            </a:r>
            <a:r>
              <a:rPr lang="en-US" sz="3200" b="1" dirty="0"/>
              <a:t>rs1</a:t>
            </a:r>
            <a:r>
              <a:rPr lang="en-US" sz="3200" dirty="0"/>
              <a:t> and </a:t>
            </a:r>
            <a:r>
              <a:rPr lang="en-US" sz="3200" b="1" dirty="0"/>
              <a:t>rs2</a:t>
            </a:r>
            <a:r>
              <a:rPr lang="en-US" sz="3200" dirty="0"/>
              <a:t> </a:t>
            </a:r>
            <a:r>
              <a:rPr lang="en-US" sz="3200" dirty="0">
                <a:latin typeface="+mj-lt"/>
                <a:cs typeface="Times New Roman" panose="02020603050405020304" pitchFamily="18" charset="0"/>
              </a:rPr>
              <a:t>(instead of </a:t>
            </a:r>
            <a:r>
              <a:rPr lang="en-US" sz="3200" b="1" dirty="0" err="1">
                <a:latin typeface="+mj-lt"/>
                <a:cs typeface="Times New Roman" panose="02020603050405020304" pitchFamily="18" charset="0"/>
              </a:rPr>
              <a:t>imm</a:t>
            </a:r>
            <a:r>
              <a:rPr lang="en-US" sz="3200" dirty="0">
                <a:latin typeface="+mj-lt"/>
                <a:cs typeface="Times New Roman" panose="02020603050405020304" pitchFamily="18" charset="0"/>
              </a:rPr>
              <a:t>)</a:t>
            </a:r>
            <a:endParaRPr lang="en-US" sz="3200" dirty="0">
              <a:latin typeface="Courier New" pitchFamily="49" charset="0"/>
            </a:endParaRPr>
          </a:p>
          <a:p>
            <a:pPr>
              <a:lnSpc>
                <a:spcPct val="90000"/>
              </a:lnSpc>
            </a:pPr>
            <a:r>
              <a:rPr lang="en-US" sz="3200" dirty="0"/>
              <a:t>Write </a:t>
            </a:r>
            <a:r>
              <a:rPr lang="en-US" sz="3200" i="1" dirty="0" err="1"/>
              <a:t>ALUResult</a:t>
            </a:r>
            <a:r>
              <a:rPr lang="en-US" sz="3200" dirty="0"/>
              <a:t> to </a:t>
            </a:r>
            <a:r>
              <a:rPr lang="en-US" sz="3200" b="1" dirty="0" err="1"/>
              <a:t>rd</a:t>
            </a:r>
            <a:endParaRPr lang="en-US" sz="3200" b="1" dirty="0"/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E0D9E7AA-6C48-4258-BEDF-202C4FE120B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61850865"/>
              </p:ext>
            </p:extLst>
          </p:nvPr>
        </p:nvGraphicFramePr>
        <p:xfrm>
          <a:off x="247650" y="1988315"/>
          <a:ext cx="9048750" cy="43972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1" name="Visio" r:id="rId5" imgW="5349453" imgH="2545237" progId="Visio.Drawing.15">
                  <p:embed/>
                </p:oleObj>
              </mc:Choice>
              <mc:Fallback>
                <p:oleObj name="Visio" r:id="rId5" imgW="5349453" imgH="2545237" progId="Visio.Drawing.15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3D9E026F-680A-404E-B286-FF6AE7608DF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47650" y="1988315"/>
                        <a:ext cx="9048750" cy="439720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705338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Single-Cycle Datapath: </a:t>
            </a:r>
            <a:r>
              <a:rPr lang="en-US" sz="4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beq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5BE6367C-437A-49F8-83F7-CF5A46679EEE}"/>
              </a:ext>
            </a:extLst>
          </p:cNvPr>
          <p:cNvSpPr txBox="1">
            <a:spLocks noChangeArrowheads="1"/>
          </p:cNvSpPr>
          <p:nvPr>
            <p:custDataLst>
              <p:tags r:id="rId2"/>
            </p:custDataLst>
          </p:nvPr>
        </p:nvSpPr>
        <p:spPr>
          <a:xfrm>
            <a:off x="381000" y="990600"/>
            <a:ext cx="8458200" cy="4953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90000"/>
              </a:lnSpc>
              <a:buNone/>
            </a:pPr>
            <a:r>
              <a:rPr lang="en-US" sz="3200" dirty="0">
                <a:latin typeface="+mj-lt"/>
              </a:rPr>
              <a:t>Calculate</a:t>
            </a:r>
            <a:r>
              <a:rPr lang="en-US" sz="3200" b="1" dirty="0">
                <a:latin typeface="+mj-lt"/>
              </a:rPr>
              <a:t> </a:t>
            </a:r>
            <a:r>
              <a:rPr lang="en-US" sz="3200" b="1" dirty="0">
                <a:solidFill>
                  <a:srgbClr val="0070C0"/>
                </a:solidFill>
                <a:latin typeface="+mj-lt"/>
              </a:rPr>
              <a:t>target address: </a:t>
            </a:r>
            <a:r>
              <a:rPr lang="en-US" sz="2600" dirty="0" err="1">
                <a:latin typeface="+mj-lt"/>
              </a:rPr>
              <a:t>PCTarget</a:t>
            </a:r>
            <a:r>
              <a:rPr lang="en-US" sz="2600" dirty="0">
                <a:latin typeface="+mj-lt"/>
              </a:rPr>
              <a:t> = PC + </a:t>
            </a:r>
            <a:r>
              <a:rPr lang="en-US" sz="2600" dirty="0" err="1">
                <a:latin typeface="+mj-lt"/>
              </a:rPr>
              <a:t>imm</a:t>
            </a:r>
            <a:endParaRPr lang="en-US" sz="2600" dirty="0">
              <a:latin typeface="+mj-lt"/>
            </a:endParaRPr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084879F3-5D75-4288-9DDC-2E9EB024462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78477942"/>
              </p:ext>
            </p:extLst>
          </p:nvPr>
        </p:nvGraphicFramePr>
        <p:xfrm>
          <a:off x="44450" y="2006600"/>
          <a:ext cx="9199563" cy="4524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15" name="Visio" r:id="rId5" imgW="5421754" imgH="2659349" progId="Visio.Drawing.15">
                  <p:embed/>
                </p:oleObj>
              </mc:Choice>
              <mc:Fallback>
                <p:oleObj name="Visio" r:id="rId5" imgW="5421754" imgH="2659349" progId="Visio.Drawing.15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7CAF96D9-0C06-43E9-BAD3-4344E1B3CA2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4450" y="2006600"/>
                        <a:ext cx="9199563" cy="4524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020076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Single-Cycle Datapath: </a:t>
            </a:r>
            <a:r>
              <a:rPr lang="en-US" sz="4400" dirty="0" err="1">
                <a:solidFill>
                  <a:schemeClr val="bg1"/>
                </a:solidFill>
                <a:latin typeface="+mj-lt"/>
              </a:rPr>
              <a:t>ImmExt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24</a:t>
            </a:fld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B8ECA5B-9A47-4D03-8C6D-4949DADA38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1977897"/>
              </p:ext>
            </p:extLst>
          </p:nvPr>
        </p:nvGraphicFramePr>
        <p:xfrm>
          <a:off x="457200" y="1066800"/>
          <a:ext cx="8305800" cy="2072640"/>
        </p:xfrm>
        <a:graphic>
          <a:graphicData uri="http://schemas.openxmlformats.org/drawingml/2006/table">
            <a:tbl>
              <a:tblPr/>
              <a:tblGrid>
                <a:gridCol w="1447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6289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Arial" charset="0"/>
                        </a:rPr>
                        <a:t>ImmSrc</a:t>
                      </a:r>
                      <a:r>
                        <a:rPr kumimoji="0" lang="en-US" sz="2400" b="1" i="0" u="none" strike="noStrike" kern="1200" cap="none" normalizeH="0" baseline="-25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ea typeface="+mn-ea"/>
                          <a:cs typeface="Arial" charset="0"/>
                        </a:rPr>
                        <a:t>1:0</a:t>
                      </a: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Arial" charset="0"/>
                        </a:rPr>
                        <a:t>ImmExt</a:t>
                      </a:r>
                      <a:endParaRPr kumimoji="0" 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Arial" charset="0"/>
                        </a:rPr>
                        <a:t>Instruction Type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289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00</a:t>
                      </a: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2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{{20{</a:t>
                      </a:r>
                      <a:r>
                        <a:rPr lang="en-US" sz="20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instr</a:t>
                      </a:r>
                      <a:r>
                        <a:rPr lang="en-US" sz="2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[31]}}, </a:t>
                      </a:r>
                      <a:r>
                        <a:rPr lang="en-US" sz="2000" b="1" kern="1200" dirty="0" err="1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instr</a:t>
                      </a:r>
                      <a:r>
                        <a:rPr lang="en-US" sz="2000" b="1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[31:20]</a:t>
                      </a:r>
                      <a:r>
                        <a:rPr lang="en-US" sz="2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I-Type</a:t>
                      </a:r>
                      <a:endParaRPr kumimoji="0" lang="en-US" sz="2400" b="0" i="1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cs typeface="Courier New" panose="02070309020205020404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289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01</a:t>
                      </a: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2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{{20{</a:t>
                      </a:r>
                      <a:r>
                        <a:rPr lang="en-US" sz="20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instr</a:t>
                      </a:r>
                      <a:r>
                        <a:rPr lang="en-US" sz="2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[31]}}, </a:t>
                      </a:r>
                      <a:r>
                        <a:rPr lang="en-US" sz="2000" b="1" kern="1200" dirty="0" err="1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instr</a:t>
                      </a:r>
                      <a:r>
                        <a:rPr lang="en-US" sz="2000" b="1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[31:25], </a:t>
                      </a:r>
                      <a:r>
                        <a:rPr lang="en-US" sz="2000" b="1" kern="1200" dirty="0" err="1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instr</a:t>
                      </a:r>
                      <a:r>
                        <a:rPr lang="en-US" sz="2000" b="1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[11:7]</a:t>
                      </a:r>
                      <a:r>
                        <a:rPr lang="en-US" sz="2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S-Type</a:t>
                      </a:r>
                      <a:endParaRPr kumimoji="0" lang="en-US" sz="2400" b="0" i="1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cs typeface="Courier New" panose="02070309020205020404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289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10</a:t>
                      </a: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de-DE" sz="2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{{19{instr[31]}}, </a:t>
                      </a:r>
                      <a:r>
                        <a:rPr lang="de-DE" sz="2000" b="1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instr[31], instr[7], instr[30:25], instr[11:8], 1’b0</a:t>
                      </a:r>
                      <a:r>
                        <a:rPr lang="de-DE" sz="2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Courier New" panose="02070309020205020404" pitchFamily="49" charset="0"/>
                        </a:rPr>
                        <a:t>B-Type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E8452CF2-8683-4C73-8AB1-E08456E8156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09823308"/>
              </p:ext>
            </p:extLst>
          </p:nvPr>
        </p:nvGraphicFramePr>
        <p:xfrm>
          <a:off x="2667000" y="3309880"/>
          <a:ext cx="3657600" cy="8954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41" name="Visio" r:id="rId4" imgW="2206043" imgH="540863" progId="Visio.Drawing.11">
                  <p:embed/>
                </p:oleObj>
              </mc:Choice>
              <mc:Fallback>
                <p:oleObj name="Visio" r:id="rId4" imgW="2206043" imgH="540863" progId="Visio.Drawing.11">
                  <p:embed/>
                  <p:pic>
                    <p:nvPicPr>
                      <p:cNvPr id="4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7000" y="3309880"/>
                        <a:ext cx="3657600" cy="89542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AFA1DBB6-CD97-4057-9F15-E6F7974B7D9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97112700"/>
              </p:ext>
            </p:extLst>
          </p:nvPr>
        </p:nvGraphicFramePr>
        <p:xfrm>
          <a:off x="2667000" y="4279450"/>
          <a:ext cx="3657600" cy="8989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42" name="Visio" r:id="rId6" imgW="2206043" imgH="540863" progId="Visio.Drawing.11">
                  <p:embed/>
                </p:oleObj>
              </mc:Choice>
              <mc:Fallback>
                <p:oleObj name="Visio" r:id="rId6" imgW="2206043" imgH="540863" progId="Visio.Drawing.11">
                  <p:embed/>
                  <p:pic>
                    <p:nvPicPr>
                      <p:cNvPr id="5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7000" y="4279450"/>
                        <a:ext cx="3657600" cy="89893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>
            <a:extLst>
              <a:ext uri="{FF2B5EF4-FFF2-40B4-BE49-F238E27FC236}">
                <a16:creationId xmlns:a16="http://schemas.microsoft.com/office/drawing/2014/main" id="{DDC42149-484C-4BEE-9309-3C0F7F0A99A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0483659"/>
              </p:ext>
            </p:extLst>
          </p:nvPr>
        </p:nvGraphicFramePr>
        <p:xfrm>
          <a:off x="2667000" y="5197416"/>
          <a:ext cx="3657600" cy="8985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43" name="Visio" r:id="rId8" imgW="2229009" imgH="540863" progId="Visio.Drawing.11">
                  <p:embed/>
                </p:oleObj>
              </mc:Choice>
              <mc:Fallback>
                <p:oleObj name="Visio" r:id="rId8" imgW="2229009" imgH="540863" progId="Visio.Drawing.11">
                  <p:embed/>
                  <p:pic>
                    <p:nvPicPr>
                      <p:cNvPr id="9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7000" y="5197416"/>
                        <a:ext cx="3657600" cy="89858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76114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Single-Cycle RISC-V Processor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25</a:t>
            </a:fld>
            <a:endParaRPr lang="en-US" dirty="0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5BACC420-849E-42D0-8573-E8A3A03E8E2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34711803"/>
              </p:ext>
            </p:extLst>
          </p:nvPr>
        </p:nvGraphicFramePr>
        <p:xfrm>
          <a:off x="54383" y="1096203"/>
          <a:ext cx="8708617" cy="48473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63" name="Visio" r:id="rId4" imgW="5299692" imgH="2949081" progId="Visio.Drawing.15">
                  <p:embed/>
                </p:oleObj>
              </mc:Choice>
              <mc:Fallback>
                <p:oleObj name="Visio" r:id="rId4" imgW="5299692" imgH="2949081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4383" y="1096203"/>
                        <a:ext cx="8708617" cy="484739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087650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0" y="76200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+mj-lt"/>
              </a:rPr>
              <a:t>Chapter 7: Microarchitecture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DAA03A6C-70A8-504F-B2A9-E24C66359451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0" y="2438400"/>
            <a:ext cx="9144000" cy="1600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7200" b="1" dirty="0"/>
              <a:t>Single-Cycle </a:t>
            </a:r>
          </a:p>
          <a:p>
            <a:pPr marL="0" indent="0" algn="ctr">
              <a:buFont typeface="Arial" pitchFamily="34" charset="0"/>
              <a:buNone/>
            </a:pPr>
            <a:r>
              <a:rPr lang="en-US" sz="7200" b="1" dirty="0"/>
              <a:t>Control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24127944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Single-Cycle Control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27</a:t>
            </a:fld>
            <a:endParaRPr lang="en-US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FD5E0F28-F892-4520-ADD6-A9F98A4DA0B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52982" y="1844704"/>
          <a:ext cx="4094635" cy="304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88" name="Visio" r:id="rId4" imgW="1272505" imgH="948525" progId="Visio.Drawing.15">
                  <p:embed/>
                </p:oleObj>
              </mc:Choice>
              <mc:Fallback>
                <p:oleObj name="Visio" r:id="rId4" imgW="1272505" imgH="948525" progId="Visio.Drawing.15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FD5E0F28-F892-4520-ADD6-A9F98A4DA0B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2982" y="1844704"/>
                        <a:ext cx="4094635" cy="304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B0C205CD-103B-4E41-8BC8-38C6475591C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267200" y="1525488"/>
          <a:ext cx="4467225" cy="44059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89" name="Visio" r:id="rId6" imgW="1619126" imgH="1596288" progId="Visio.Drawing.15">
                  <p:embed/>
                </p:oleObj>
              </mc:Choice>
              <mc:Fallback>
                <p:oleObj name="Visio" r:id="rId6" imgW="1619126" imgH="1596288" progId="Visio.Drawing.15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B0C205CD-103B-4E41-8BC8-38C6475591C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267200" y="1525488"/>
                        <a:ext cx="4467225" cy="44059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1EF8236B-E251-4973-AC48-3BFEC7E43A42}"/>
              </a:ext>
            </a:extLst>
          </p:cNvPr>
          <p:cNvSpPr txBox="1"/>
          <p:nvPr/>
        </p:nvSpPr>
        <p:spPr>
          <a:xfrm>
            <a:off x="1066800" y="1002268"/>
            <a:ext cx="2667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  <a:latin typeface="+mj-lt"/>
              </a:rPr>
              <a:t>High-Level View</a:t>
            </a:r>
            <a:endParaRPr lang="en-US" sz="2800" b="1" dirty="0">
              <a:solidFill>
                <a:srgbClr val="0070C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B4B7C02-872E-4F88-8B64-E67E68876403}"/>
              </a:ext>
            </a:extLst>
          </p:cNvPr>
          <p:cNvSpPr txBox="1"/>
          <p:nvPr/>
        </p:nvSpPr>
        <p:spPr>
          <a:xfrm>
            <a:off x="5334000" y="1002268"/>
            <a:ext cx="2667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  <a:latin typeface="+mj-lt"/>
              </a:rPr>
              <a:t>Low-Level View</a:t>
            </a:r>
            <a:endParaRPr lang="en-US" sz="28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7133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Single-Cycle Control: Main Decoder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28</a:t>
            </a:fld>
            <a:endParaRPr lang="en-US" dirty="0"/>
          </a:p>
        </p:txBody>
      </p:sp>
      <p:graphicFrame>
        <p:nvGraphicFramePr>
          <p:cNvPr id="8" name="Group 6">
            <a:extLst>
              <a:ext uri="{FF2B5EF4-FFF2-40B4-BE49-F238E27FC236}">
                <a16:creationId xmlns:a16="http://schemas.microsoft.com/office/drawing/2014/main" id="{44513468-7E53-487C-88A4-29CB0AFFC547}"/>
              </a:ext>
            </a:extLst>
          </p:cNvPr>
          <p:cNvGraphicFramePr>
            <a:graphicFrameLocks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685430552"/>
              </p:ext>
            </p:extLst>
          </p:nvPr>
        </p:nvGraphicFramePr>
        <p:xfrm>
          <a:off x="152400" y="1066800"/>
          <a:ext cx="8839200" cy="2464773"/>
        </p:xfrm>
        <a:graphic>
          <a:graphicData uri="http://schemas.openxmlformats.org/drawingml/2006/table">
            <a:tbl>
              <a:tblPr/>
              <a:tblGrid>
                <a:gridCol w="4925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552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436669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op</a:t>
                      </a:r>
                      <a:endParaRPr kumimoji="0" lang="en-US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Instr.</a:t>
                      </a:r>
                      <a:endParaRPr kumimoji="0" lang="en-US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RegWrite</a:t>
                      </a:r>
                      <a:endParaRPr kumimoji="0" lang="en-US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ImmSrc</a:t>
                      </a:r>
                      <a:endParaRPr kumimoji="0" lang="en-US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ALUSrc</a:t>
                      </a:r>
                      <a:endParaRPr kumimoji="0" lang="en-US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MemWrite</a:t>
                      </a:r>
                      <a:endParaRPr kumimoji="0" lang="en-US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ResultSrc</a:t>
                      </a:r>
                      <a:endParaRPr kumimoji="0" lang="en-US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Arial" charset="0"/>
                        </a:rPr>
                        <a:t>Branch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ALUOp</a:t>
                      </a:r>
                      <a:endParaRPr kumimoji="0" lang="en-US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7026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3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lw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7026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35</a:t>
                      </a: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sw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7026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51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Courier New" panose="02070309020205020404" pitchFamily="49" charset="0"/>
                        </a:rPr>
                        <a:t>R-type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XX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7026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99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beq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2A006DFF-DFE9-4BF4-8915-B758FCADE3D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18786109"/>
              </p:ext>
            </p:extLst>
          </p:nvPr>
        </p:nvGraphicFramePr>
        <p:xfrm>
          <a:off x="3398662" y="3717821"/>
          <a:ext cx="2499075" cy="24647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11" name="Visio" r:id="rId5" imgW="1924068" imgH="1684099" progId="Visio.Drawing.15">
                  <p:embed/>
                </p:oleObj>
              </mc:Choice>
              <mc:Fallback>
                <p:oleObj name="Visio" r:id="rId5" imgW="1924068" imgH="1684099" progId="Visio.Drawing.15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B0C205CD-103B-4E41-8BC8-38C6475591C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398662" y="3717821"/>
                        <a:ext cx="2499075" cy="24647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tangle 12">
            <a:extLst>
              <a:ext uri="{FF2B5EF4-FFF2-40B4-BE49-F238E27FC236}">
                <a16:creationId xmlns:a16="http://schemas.microsoft.com/office/drawing/2014/main" id="{7C4EB2BB-347A-4E92-8B37-4480365ABC3E}"/>
              </a:ext>
            </a:extLst>
          </p:cNvPr>
          <p:cNvSpPr/>
          <p:nvPr/>
        </p:nvSpPr>
        <p:spPr>
          <a:xfrm>
            <a:off x="2057400" y="1600200"/>
            <a:ext cx="304800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50DE449-5438-4505-A0C2-C61307B01044}"/>
              </a:ext>
            </a:extLst>
          </p:cNvPr>
          <p:cNvSpPr/>
          <p:nvPr/>
        </p:nvSpPr>
        <p:spPr>
          <a:xfrm>
            <a:off x="3048000" y="1567218"/>
            <a:ext cx="457200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365B27E-F5A3-463C-A8AB-CA51592EEE8A}"/>
              </a:ext>
            </a:extLst>
          </p:cNvPr>
          <p:cNvSpPr/>
          <p:nvPr/>
        </p:nvSpPr>
        <p:spPr>
          <a:xfrm>
            <a:off x="4191000" y="1584278"/>
            <a:ext cx="304800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2340D54-56DB-4280-98F8-0FE78C65DDEF}"/>
              </a:ext>
            </a:extLst>
          </p:cNvPr>
          <p:cNvSpPr/>
          <p:nvPr/>
        </p:nvSpPr>
        <p:spPr>
          <a:xfrm>
            <a:off x="5181600" y="1551296"/>
            <a:ext cx="457200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194E8FA-C771-46BF-AD54-A15E5E3BDA9F}"/>
              </a:ext>
            </a:extLst>
          </p:cNvPr>
          <p:cNvSpPr/>
          <p:nvPr/>
        </p:nvSpPr>
        <p:spPr>
          <a:xfrm>
            <a:off x="6477000" y="1593376"/>
            <a:ext cx="457200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2AAD1E9-78CD-405A-8158-B174C076DD1F}"/>
              </a:ext>
            </a:extLst>
          </p:cNvPr>
          <p:cNvSpPr/>
          <p:nvPr/>
        </p:nvSpPr>
        <p:spPr>
          <a:xfrm>
            <a:off x="7391400" y="1610436"/>
            <a:ext cx="304800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43374A6-7076-47AE-8678-CC2D20E51828}"/>
              </a:ext>
            </a:extLst>
          </p:cNvPr>
          <p:cNvSpPr/>
          <p:nvPr/>
        </p:nvSpPr>
        <p:spPr>
          <a:xfrm>
            <a:off x="8382000" y="1600200"/>
            <a:ext cx="457200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F35D089-3EA2-4205-B419-E2C6F3654CB5}"/>
              </a:ext>
            </a:extLst>
          </p:cNvPr>
          <p:cNvSpPr/>
          <p:nvPr/>
        </p:nvSpPr>
        <p:spPr>
          <a:xfrm>
            <a:off x="2043752" y="2102284"/>
            <a:ext cx="304800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1A3C6F3-7580-473E-850C-E4A570E0EF03}"/>
              </a:ext>
            </a:extLst>
          </p:cNvPr>
          <p:cNvSpPr/>
          <p:nvPr/>
        </p:nvSpPr>
        <p:spPr>
          <a:xfrm>
            <a:off x="3034352" y="2069302"/>
            <a:ext cx="457200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3595939-CAF9-494D-84C5-11BF23292E31}"/>
              </a:ext>
            </a:extLst>
          </p:cNvPr>
          <p:cNvSpPr/>
          <p:nvPr/>
        </p:nvSpPr>
        <p:spPr>
          <a:xfrm>
            <a:off x="4177352" y="2086362"/>
            <a:ext cx="304800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E14AD92-4890-4E3E-85FD-A1DDB65F3877}"/>
              </a:ext>
            </a:extLst>
          </p:cNvPr>
          <p:cNvSpPr/>
          <p:nvPr/>
        </p:nvSpPr>
        <p:spPr>
          <a:xfrm>
            <a:off x="5167952" y="2053380"/>
            <a:ext cx="457200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C5A0CB3-0F16-44E7-B2D0-0B4C730244F2}"/>
              </a:ext>
            </a:extLst>
          </p:cNvPr>
          <p:cNvSpPr/>
          <p:nvPr/>
        </p:nvSpPr>
        <p:spPr>
          <a:xfrm>
            <a:off x="6463352" y="2095460"/>
            <a:ext cx="457200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20D1421-AC0F-424C-964B-9CC2B79F90F3}"/>
              </a:ext>
            </a:extLst>
          </p:cNvPr>
          <p:cNvSpPr/>
          <p:nvPr/>
        </p:nvSpPr>
        <p:spPr>
          <a:xfrm>
            <a:off x="7377752" y="2112520"/>
            <a:ext cx="304800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3683CCE-8D10-4D10-A338-9B8B4544C1D2}"/>
              </a:ext>
            </a:extLst>
          </p:cNvPr>
          <p:cNvSpPr/>
          <p:nvPr/>
        </p:nvSpPr>
        <p:spPr>
          <a:xfrm>
            <a:off x="8368352" y="2102284"/>
            <a:ext cx="457200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419C78D-CAD5-4F79-BB73-BA3BED1D52F9}"/>
              </a:ext>
            </a:extLst>
          </p:cNvPr>
          <p:cNvSpPr/>
          <p:nvPr/>
        </p:nvSpPr>
        <p:spPr>
          <a:xfrm>
            <a:off x="2039203" y="2639704"/>
            <a:ext cx="304800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E889E9F-1F3A-491F-9BEA-30A8FD8FD13A}"/>
              </a:ext>
            </a:extLst>
          </p:cNvPr>
          <p:cNvSpPr/>
          <p:nvPr/>
        </p:nvSpPr>
        <p:spPr>
          <a:xfrm>
            <a:off x="3029803" y="2606722"/>
            <a:ext cx="457200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CBB71DD-2D0C-4592-BC8B-67F7F3236F5F}"/>
              </a:ext>
            </a:extLst>
          </p:cNvPr>
          <p:cNvSpPr/>
          <p:nvPr/>
        </p:nvSpPr>
        <p:spPr>
          <a:xfrm>
            <a:off x="4172803" y="2623782"/>
            <a:ext cx="304800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4BE5215-604D-45F2-A4D0-49BCCEA4A3DF}"/>
              </a:ext>
            </a:extLst>
          </p:cNvPr>
          <p:cNvSpPr/>
          <p:nvPr/>
        </p:nvSpPr>
        <p:spPr>
          <a:xfrm>
            <a:off x="5163403" y="2590800"/>
            <a:ext cx="457200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8294487-7B92-4EB0-9C08-F8839A5F6A38}"/>
              </a:ext>
            </a:extLst>
          </p:cNvPr>
          <p:cNvSpPr/>
          <p:nvPr/>
        </p:nvSpPr>
        <p:spPr>
          <a:xfrm>
            <a:off x="6458803" y="2632880"/>
            <a:ext cx="457200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160DB81-B268-42BF-BEEB-89754E18C372}"/>
              </a:ext>
            </a:extLst>
          </p:cNvPr>
          <p:cNvSpPr/>
          <p:nvPr/>
        </p:nvSpPr>
        <p:spPr>
          <a:xfrm>
            <a:off x="7373203" y="2590800"/>
            <a:ext cx="304800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38A2798-9440-4098-9528-7706132BEE9D}"/>
              </a:ext>
            </a:extLst>
          </p:cNvPr>
          <p:cNvSpPr/>
          <p:nvPr/>
        </p:nvSpPr>
        <p:spPr>
          <a:xfrm>
            <a:off x="8363803" y="2639704"/>
            <a:ext cx="457200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01FCD91-130B-4147-95EB-BECCECFD6822}"/>
              </a:ext>
            </a:extLst>
          </p:cNvPr>
          <p:cNvSpPr/>
          <p:nvPr/>
        </p:nvSpPr>
        <p:spPr>
          <a:xfrm>
            <a:off x="2025555" y="3141788"/>
            <a:ext cx="304800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0746483-531B-4B7D-BCFF-81063B8F085C}"/>
              </a:ext>
            </a:extLst>
          </p:cNvPr>
          <p:cNvSpPr/>
          <p:nvPr/>
        </p:nvSpPr>
        <p:spPr>
          <a:xfrm>
            <a:off x="3016155" y="3108806"/>
            <a:ext cx="457200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78811AF-3506-4590-90A8-47667682C37C}"/>
              </a:ext>
            </a:extLst>
          </p:cNvPr>
          <p:cNvSpPr/>
          <p:nvPr/>
        </p:nvSpPr>
        <p:spPr>
          <a:xfrm>
            <a:off x="4159155" y="3125866"/>
            <a:ext cx="304800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9F13772-6C84-4569-8EA6-2FD7837F2B55}"/>
              </a:ext>
            </a:extLst>
          </p:cNvPr>
          <p:cNvSpPr/>
          <p:nvPr/>
        </p:nvSpPr>
        <p:spPr>
          <a:xfrm>
            <a:off x="5149755" y="3092884"/>
            <a:ext cx="457200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14232D5-44C8-4E01-9B67-78DE663BEE70}"/>
              </a:ext>
            </a:extLst>
          </p:cNvPr>
          <p:cNvSpPr/>
          <p:nvPr/>
        </p:nvSpPr>
        <p:spPr>
          <a:xfrm>
            <a:off x="6445155" y="3048000"/>
            <a:ext cx="457200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206FC0FB-F8BF-4249-8CA0-62406C16A803}"/>
              </a:ext>
            </a:extLst>
          </p:cNvPr>
          <p:cNvSpPr/>
          <p:nvPr/>
        </p:nvSpPr>
        <p:spPr>
          <a:xfrm>
            <a:off x="7391400" y="3124200"/>
            <a:ext cx="304800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5099898A-F5CC-41A7-80DC-6EB28895D61D}"/>
              </a:ext>
            </a:extLst>
          </p:cNvPr>
          <p:cNvSpPr/>
          <p:nvPr/>
        </p:nvSpPr>
        <p:spPr>
          <a:xfrm>
            <a:off x="8350155" y="3141788"/>
            <a:ext cx="457200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2199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Review: ALU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29</a:t>
            </a:fld>
            <a:endParaRPr lang="en-US" dirty="0"/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8CEA16CE-FABA-46DE-A601-E8B8667D151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07023234"/>
              </p:ext>
            </p:extLst>
          </p:nvPr>
        </p:nvGraphicFramePr>
        <p:xfrm>
          <a:off x="4694519" y="1295400"/>
          <a:ext cx="4068481" cy="2590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35" name="Visio" r:id="rId5" imgW="1291643" imgH="792417" progId="Visio.Drawing.15">
                  <p:embed/>
                </p:oleObj>
              </mc:Choice>
              <mc:Fallback>
                <p:oleObj name="Visio" r:id="rId5" imgW="1291643" imgH="792417" progId="Visio.Drawing.15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CFC49A9B-8A10-4FA5-8D41-A5264037ADB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694519" y="1295400"/>
                        <a:ext cx="4068481" cy="2590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Group 5">
            <a:extLst>
              <a:ext uri="{FF2B5EF4-FFF2-40B4-BE49-F238E27FC236}">
                <a16:creationId xmlns:a16="http://schemas.microsoft.com/office/drawing/2014/main" id="{7FB9C93B-39D8-49A4-8DA1-929A5869612D}"/>
              </a:ext>
            </a:extLst>
          </p:cNvPr>
          <p:cNvGraphicFramePr>
            <a:graphicFrameLocks noGrp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333968353"/>
              </p:ext>
            </p:extLst>
          </p:nvPr>
        </p:nvGraphicFramePr>
        <p:xfrm>
          <a:off x="533400" y="1219200"/>
          <a:ext cx="3657600" cy="2857500"/>
        </p:xfrm>
        <a:graphic>
          <a:graphicData uri="http://schemas.openxmlformats.org/drawingml/2006/table">
            <a:tbl>
              <a:tblPr/>
              <a:tblGrid>
                <a:gridCol w="21613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962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62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Arial" charset="0"/>
                        </a:rPr>
                        <a:t>ALUControl</a:t>
                      </a:r>
                      <a:r>
                        <a:rPr kumimoji="0" lang="en-US" sz="2400" b="1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Arial" charset="0"/>
                        </a:rPr>
                        <a:t>2:0</a:t>
                      </a: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Arial" charset="0"/>
                        </a:rPr>
                        <a:t>Function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62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000</a:t>
                      </a: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add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62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001</a:t>
                      </a: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subtract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62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010</a:t>
                      </a: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and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62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011</a:t>
                      </a: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or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62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101</a:t>
                      </a: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SLT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55385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325415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Introduction</a:t>
            </a:r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354C357B-A5B5-42C1-BE84-1FE779F44F79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685801" y="1112837"/>
            <a:ext cx="6019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b="1" dirty="0"/>
              <a:t>Microarchitecture: </a:t>
            </a:r>
            <a:r>
              <a:rPr lang="en-US" dirty="0"/>
              <a:t>how to implement an architecture in hardware</a:t>
            </a:r>
          </a:p>
          <a:p>
            <a:pPr>
              <a:lnSpc>
                <a:spcPct val="90000"/>
              </a:lnSpc>
            </a:pPr>
            <a:r>
              <a:rPr lang="en-US" dirty="0"/>
              <a:t>Processor:</a:t>
            </a:r>
          </a:p>
          <a:p>
            <a:pPr lvl="1">
              <a:lnSpc>
                <a:spcPct val="90000"/>
              </a:lnSpc>
            </a:pPr>
            <a:r>
              <a:rPr lang="en-US" sz="2600" b="1" dirty="0">
                <a:solidFill>
                  <a:srgbClr val="0070C0"/>
                </a:solidFill>
              </a:rPr>
              <a:t>Datapath: </a:t>
            </a:r>
            <a:r>
              <a:rPr lang="en-US" sz="2600" dirty="0"/>
              <a:t>functional blocks</a:t>
            </a:r>
          </a:p>
          <a:p>
            <a:pPr lvl="1">
              <a:lnSpc>
                <a:spcPct val="90000"/>
              </a:lnSpc>
            </a:pPr>
            <a:r>
              <a:rPr lang="en-US" sz="2600" b="1" dirty="0">
                <a:solidFill>
                  <a:srgbClr val="0070C0"/>
                </a:solidFill>
              </a:rPr>
              <a:t>Control: </a:t>
            </a:r>
            <a:r>
              <a:rPr lang="en-US" sz="2600" dirty="0"/>
              <a:t>control signals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CB1BFB-CA30-45E5-B485-EC3713A38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116D04C-ABEF-4917-848E-BE97076DB84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0" y="1102387"/>
            <a:ext cx="1719062" cy="4688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417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Review: ALU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30</a:t>
            </a:fld>
            <a:endParaRPr lang="en-US" dirty="0"/>
          </a:p>
        </p:txBody>
      </p:sp>
      <p:graphicFrame>
        <p:nvGraphicFramePr>
          <p:cNvPr id="13" name="Group 5">
            <a:extLst>
              <a:ext uri="{FF2B5EF4-FFF2-40B4-BE49-F238E27FC236}">
                <a16:creationId xmlns:a16="http://schemas.microsoft.com/office/drawing/2014/main" id="{70C22372-BADD-42C5-8155-500ECE2C2063}"/>
              </a:ext>
            </a:extLst>
          </p:cNvPr>
          <p:cNvGraphicFramePr>
            <a:graphicFrameLocks noGrp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546829116"/>
              </p:ext>
            </p:extLst>
          </p:nvPr>
        </p:nvGraphicFramePr>
        <p:xfrm>
          <a:off x="533400" y="1219200"/>
          <a:ext cx="3657600" cy="2857500"/>
        </p:xfrm>
        <a:graphic>
          <a:graphicData uri="http://schemas.openxmlformats.org/drawingml/2006/table">
            <a:tbl>
              <a:tblPr/>
              <a:tblGrid>
                <a:gridCol w="21613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962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62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Arial" charset="0"/>
                        </a:rPr>
                        <a:t>ALUControl</a:t>
                      </a:r>
                      <a:r>
                        <a:rPr kumimoji="0" lang="en-US" sz="2400" b="1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Arial" charset="0"/>
                        </a:rPr>
                        <a:t>2:0</a:t>
                      </a: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Arial" charset="0"/>
                        </a:rPr>
                        <a:t>Function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62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000</a:t>
                      </a: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add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62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001</a:t>
                      </a: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subtract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62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010</a:t>
                      </a: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and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62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011</a:t>
                      </a: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or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62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101</a:t>
                      </a: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SLT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5538585"/>
                  </a:ext>
                </a:extLst>
              </a:tr>
            </a:tbl>
          </a:graphicData>
        </a:graphic>
      </p:graphicFrame>
      <p:graphicFrame>
        <p:nvGraphicFramePr>
          <p:cNvPr id="16" name="Object 15">
            <a:extLst>
              <a:ext uri="{FF2B5EF4-FFF2-40B4-BE49-F238E27FC236}">
                <a16:creationId xmlns:a16="http://schemas.microsoft.com/office/drawing/2014/main" id="{C8D7967F-3AC9-4261-89FC-BD53D914133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80794020"/>
              </p:ext>
            </p:extLst>
          </p:nvPr>
        </p:nvGraphicFramePr>
        <p:xfrm>
          <a:off x="4198208" y="1086015"/>
          <a:ext cx="4945792" cy="50099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59" name="Visio" r:id="rId5" imgW="2567975" imgH="2602081" progId="Visio.Drawing.15">
                  <p:embed/>
                </p:oleObj>
              </mc:Choice>
              <mc:Fallback>
                <p:oleObj name="Visio" r:id="rId5" imgW="2567975" imgH="2602081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198208" y="1086015"/>
                        <a:ext cx="4945792" cy="50099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444331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200" dirty="0">
                <a:solidFill>
                  <a:schemeClr val="bg1"/>
                </a:solidFill>
                <a:latin typeface="+mj-lt"/>
              </a:rPr>
              <a:t>Review: ALU with Overflow Detection</a:t>
            </a:r>
            <a:endParaRPr lang="en-US" sz="42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31</a:t>
            </a:fld>
            <a:endParaRPr lang="en-US" dirty="0"/>
          </a:p>
        </p:txBody>
      </p:sp>
      <p:graphicFrame>
        <p:nvGraphicFramePr>
          <p:cNvPr id="13" name="Group 5">
            <a:extLst>
              <a:ext uri="{FF2B5EF4-FFF2-40B4-BE49-F238E27FC236}">
                <a16:creationId xmlns:a16="http://schemas.microsoft.com/office/drawing/2014/main" id="{70C22372-BADD-42C5-8155-500ECE2C2063}"/>
              </a:ext>
            </a:extLst>
          </p:cNvPr>
          <p:cNvGraphicFramePr>
            <a:graphicFrameLocks noGrp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737355421"/>
              </p:ext>
            </p:extLst>
          </p:nvPr>
        </p:nvGraphicFramePr>
        <p:xfrm>
          <a:off x="152400" y="3429000"/>
          <a:ext cx="3657600" cy="2857500"/>
        </p:xfrm>
        <a:graphic>
          <a:graphicData uri="http://schemas.openxmlformats.org/drawingml/2006/table">
            <a:tbl>
              <a:tblPr/>
              <a:tblGrid>
                <a:gridCol w="21613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962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62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Arial" charset="0"/>
                        </a:rPr>
                        <a:t>ALUControl</a:t>
                      </a:r>
                      <a:r>
                        <a:rPr kumimoji="0" lang="en-US" sz="2400" b="1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Arial" charset="0"/>
                        </a:rPr>
                        <a:t>2:0</a:t>
                      </a: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Arial" charset="0"/>
                        </a:rPr>
                        <a:t>Function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62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000</a:t>
                      </a: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add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62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001</a:t>
                      </a: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subtract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62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010</a:t>
                      </a: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and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62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011</a:t>
                      </a: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or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62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101</a:t>
                      </a: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SLT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5538585"/>
                  </a:ext>
                </a:extLst>
              </a:tr>
            </a:tbl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61558619-2219-4026-AF34-BD62B10E0FD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10703805"/>
              </p:ext>
            </p:extLst>
          </p:nvPr>
        </p:nvGraphicFramePr>
        <p:xfrm>
          <a:off x="2739768" y="1074603"/>
          <a:ext cx="6480432" cy="49451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186" name="Visio" r:id="rId5" imgW="4175618" imgH="3185364" progId="Visio.Drawing.15">
                  <p:embed/>
                </p:oleObj>
              </mc:Choice>
              <mc:Fallback>
                <p:oleObj name="Visio" r:id="rId5" imgW="4175618" imgH="3185364" progId="Visio.Drawing.15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1B824F6B-B056-4732-A1E4-C6B8F00BAA9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739768" y="1074603"/>
                        <a:ext cx="6480432" cy="494519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800993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Single-Cycle Control: ALU Decoder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32</a:t>
            </a:fld>
            <a:endParaRPr lang="en-US" dirty="0"/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B0C205CD-103B-4E41-8BC8-38C6475591C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63962438"/>
              </p:ext>
            </p:extLst>
          </p:nvPr>
        </p:nvGraphicFramePr>
        <p:xfrm>
          <a:off x="1825619" y="990600"/>
          <a:ext cx="5176449" cy="5105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83" name="Visio" r:id="rId4" imgW="1924068" imgH="1684099" progId="Visio.Drawing.15">
                  <p:embed/>
                </p:oleObj>
              </mc:Choice>
              <mc:Fallback>
                <p:oleObj name="Visio" r:id="rId4" imgW="1924068" imgH="1684099" progId="Visio.Drawing.15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B0C205CD-103B-4E41-8BC8-38C6475591C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825619" y="990600"/>
                        <a:ext cx="5176449" cy="5105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836963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Single-Cycle Control: ALU Decoder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33</a:t>
            </a:fld>
            <a:endParaRPr lang="en-US" dirty="0"/>
          </a:p>
        </p:txBody>
      </p:sp>
      <p:graphicFrame>
        <p:nvGraphicFramePr>
          <p:cNvPr id="5" name="Group 6">
            <a:extLst>
              <a:ext uri="{FF2B5EF4-FFF2-40B4-BE49-F238E27FC236}">
                <a16:creationId xmlns:a16="http://schemas.microsoft.com/office/drawing/2014/main" id="{4D7E8BDC-90F3-46CC-910B-EB2A93153915}"/>
              </a:ext>
            </a:extLst>
          </p:cNvPr>
          <p:cNvGraphicFramePr>
            <a:graphicFrameLocks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241670405"/>
              </p:ext>
            </p:extLst>
          </p:nvPr>
        </p:nvGraphicFramePr>
        <p:xfrm>
          <a:off x="609600" y="1066800"/>
          <a:ext cx="8001000" cy="3108960"/>
        </p:xfrm>
        <a:graphic>
          <a:graphicData uri="http://schemas.openxmlformats.org/drawingml/2006/table">
            <a:tbl>
              <a:tblPr/>
              <a:tblGrid>
                <a:gridCol w="1333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55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78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3622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41960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ALUOp</a:t>
                      </a:r>
                      <a:endParaRPr kumimoji="0" lang="en-US" sz="1800" b="0" i="1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funct3</a:t>
                      </a:r>
                      <a:endParaRPr kumimoji="0" lang="en-US" sz="1800" b="1" i="0" u="none" strike="noStrike" cap="none" normalizeH="0" baseline="-3000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j-lt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op</a:t>
                      </a:r>
                      <a:r>
                        <a:rPr kumimoji="0" lang="en-US" sz="1800" b="1" i="0" u="none" strike="noStrike" cap="none" normalizeH="0" baseline="-30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5 </a:t>
                      </a: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, funct7</a:t>
                      </a:r>
                      <a:r>
                        <a:rPr kumimoji="0" lang="en-US" sz="1800" b="1" i="0" u="none" strike="noStrike" cap="none" normalizeH="0" baseline="-30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5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Instruction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ALUControl</a:t>
                      </a:r>
                      <a:r>
                        <a:rPr kumimoji="0" lang="en-US" sz="1800" b="1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2:0</a:t>
                      </a:r>
                      <a:endParaRPr kumimoji="0" lang="en-US" sz="1800" b="0" i="0" u="none" strike="noStrike" cap="none" normalizeH="0" baseline="-2500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9731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00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lw</a:t>
                      </a: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, </a:t>
                      </a:r>
                      <a:r>
                        <a:rPr kumimoji="0" 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sw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000 (add)</a:t>
                      </a:r>
                    </a:p>
                  </a:txBody>
                  <a:tcPr marL="457200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01</a:t>
                      </a: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beq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001 (subtract)</a:t>
                      </a:r>
                    </a:p>
                  </a:txBody>
                  <a:tcPr marL="457200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6720">
                <a:tc rowSpan="5"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10</a:t>
                      </a: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00, 01, 10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add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000 (add)</a:t>
                      </a:r>
                    </a:p>
                  </a:txBody>
                  <a:tcPr marL="457200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 vMerge="1"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11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sub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001 (subtract)</a:t>
                      </a:r>
                    </a:p>
                  </a:txBody>
                  <a:tcPr marL="457200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 vMerge="1"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slt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101 (set less than)</a:t>
                      </a:r>
                    </a:p>
                  </a:txBody>
                  <a:tcPr marL="457200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4800">
                <a:tc vMerge="1"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110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or</a:t>
                      </a: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011 (or)</a:t>
                      </a:r>
                    </a:p>
                  </a:txBody>
                  <a:tcPr marL="457200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1000">
                <a:tc vMerge="1"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111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and</a:t>
                      </a: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010 (and)</a:t>
                      </a:r>
                    </a:p>
                  </a:txBody>
                  <a:tcPr marL="457200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96480D30-730E-4B21-9A95-BCAA6B38BB2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37975428"/>
              </p:ext>
            </p:extLst>
          </p:nvPr>
        </p:nvGraphicFramePr>
        <p:xfrm>
          <a:off x="2584208" y="4267200"/>
          <a:ext cx="4197592" cy="1938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07" name="Visio" r:id="rId5" imgW="1556761" imgH="719051" progId="Visio.Drawing.11">
                  <p:embed/>
                </p:oleObj>
              </mc:Choice>
              <mc:Fallback>
                <p:oleObj name="Visio" r:id="rId5" imgW="1556761" imgH="719051" progId="Visio.Drawing.11">
                  <p:embed/>
                  <p:pic>
                    <p:nvPicPr>
                      <p:cNvPr id="2" name="Object 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584208" y="4267200"/>
                        <a:ext cx="4197592" cy="19383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534123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Example: </a:t>
            </a:r>
            <a:r>
              <a:rPr lang="en-US" sz="4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34</a:t>
            </a:fld>
            <a:endParaRPr lang="en-US" dirty="0"/>
          </a:p>
        </p:txBody>
      </p:sp>
      <p:graphicFrame>
        <p:nvGraphicFramePr>
          <p:cNvPr id="6" name="Group 6">
            <a:extLst>
              <a:ext uri="{FF2B5EF4-FFF2-40B4-BE49-F238E27FC236}">
                <a16:creationId xmlns:a16="http://schemas.microsoft.com/office/drawing/2014/main" id="{84D5A168-0103-477D-BF25-D68A69AEAA6B}"/>
              </a:ext>
            </a:extLst>
          </p:cNvPr>
          <p:cNvGraphicFramePr>
            <a:graphicFrameLocks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982007228"/>
              </p:ext>
            </p:extLst>
          </p:nvPr>
        </p:nvGraphicFramePr>
        <p:xfrm>
          <a:off x="152400" y="1026371"/>
          <a:ext cx="8839200" cy="802429"/>
        </p:xfrm>
        <a:graphic>
          <a:graphicData uri="http://schemas.openxmlformats.org/drawingml/2006/table">
            <a:tbl>
              <a:tblPr/>
              <a:tblGrid>
                <a:gridCol w="4925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552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436669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op</a:t>
                      </a:r>
                      <a:endParaRPr kumimoji="0" lang="en-US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Instruct</a:t>
                      </a:r>
                      <a:endParaRPr kumimoji="0" lang="en-US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RegWrite</a:t>
                      </a:r>
                      <a:endParaRPr kumimoji="0" lang="en-US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ImmSrc</a:t>
                      </a:r>
                      <a:endParaRPr kumimoji="0" lang="en-US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ALUSrc</a:t>
                      </a:r>
                      <a:endParaRPr kumimoji="0" lang="en-US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MemWrite</a:t>
                      </a:r>
                      <a:endParaRPr kumimoji="0" lang="en-US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ResultSrc</a:t>
                      </a:r>
                      <a:endParaRPr kumimoji="0" lang="en-US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Arial" charset="0"/>
                        </a:rPr>
                        <a:t>Branch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ALUOp</a:t>
                      </a:r>
                      <a:endParaRPr kumimoji="0" lang="en-US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5331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51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R-type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XX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BDDD346C-00CA-4EB2-B8F6-69D5FFB45BAF}"/>
              </a:ext>
            </a:extLst>
          </p:cNvPr>
          <p:cNvSpPr txBox="1"/>
          <p:nvPr/>
        </p:nvSpPr>
        <p:spPr>
          <a:xfrm>
            <a:off x="3429000" y="5968107"/>
            <a:ext cx="2438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and x5, x6, x7</a:t>
            </a:r>
          </a:p>
        </p:txBody>
      </p:sp>
      <p:graphicFrame>
        <p:nvGraphicFramePr>
          <p:cNvPr id="13" name="Object 12">
            <a:extLst>
              <a:ext uri="{FF2B5EF4-FFF2-40B4-BE49-F238E27FC236}">
                <a16:creationId xmlns:a16="http://schemas.microsoft.com/office/drawing/2014/main" id="{0BD3E714-6303-4416-B90B-74D73F4B737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4993223"/>
              </p:ext>
            </p:extLst>
          </p:nvPr>
        </p:nvGraphicFramePr>
        <p:xfrm>
          <a:off x="1143206" y="1954213"/>
          <a:ext cx="7314994" cy="4065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31" name="Visio" r:id="rId5" imgW="5379649" imgH="2949081" progId="Visio.Drawing.15">
                  <p:embed/>
                </p:oleObj>
              </mc:Choice>
              <mc:Fallback>
                <p:oleObj name="Visio" r:id="rId5" imgW="5379649" imgH="2949081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143206" y="1954213"/>
                        <a:ext cx="7314994" cy="4065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485113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0" y="76200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+mj-lt"/>
              </a:rPr>
              <a:t>Chapter 7: Microarchitecture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DAA03A6C-70A8-504F-B2A9-E24C66359451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0" y="2438400"/>
            <a:ext cx="9144000" cy="1600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7200" b="1" dirty="0"/>
              <a:t>Extending the </a:t>
            </a:r>
          </a:p>
          <a:p>
            <a:pPr marL="0" indent="0" algn="ctr">
              <a:buFont typeface="Arial" pitchFamily="34" charset="0"/>
              <a:buNone/>
            </a:pPr>
            <a:r>
              <a:rPr lang="en-US" sz="7200" b="1" dirty="0"/>
              <a:t>Single-Cycle </a:t>
            </a:r>
          </a:p>
          <a:p>
            <a:pPr marL="0" indent="0" algn="ctr">
              <a:buFont typeface="Arial" pitchFamily="34" charset="0"/>
              <a:buNone/>
            </a:pPr>
            <a:r>
              <a:rPr lang="en-US" sz="7200" b="1" dirty="0"/>
              <a:t>Processor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29288728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Extended Functionality: I-Type ALU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126E2570-14C8-0B48-8698-1D7654873E72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533400" y="990600"/>
            <a:ext cx="8229600" cy="4953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None/>
            </a:pPr>
            <a:r>
              <a:rPr lang="en-US" sz="2800" dirty="0"/>
              <a:t>Enhance the single-cycle processor to handle </a:t>
            </a:r>
            <a:r>
              <a:rPr lang="en-US" sz="2800" b="1" dirty="0">
                <a:solidFill>
                  <a:srgbClr val="0070C0"/>
                </a:solidFill>
              </a:rPr>
              <a:t>I-Type ALU instructions</a:t>
            </a:r>
            <a:r>
              <a:rPr lang="en-US" sz="2800" dirty="0"/>
              <a:t>: 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addi</a:t>
            </a:r>
            <a:r>
              <a:rPr lang="en-US" sz="2800" dirty="0"/>
              <a:t>, 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andi</a:t>
            </a:r>
            <a:r>
              <a:rPr lang="en-US" sz="2800" dirty="0"/>
              <a:t>, 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ori</a:t>
            </a:r>
            <a:r>
              <a:rPr lang="en-US" sz="2800" dirty="0"/>
              <a:t>, and 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slti</a:t>
            </a:r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800" b="1" dirty="0"/>
              <a:t>Similar to R-type </a:t>
            </a:r>
            <a:r>
              <a:rPr lang="en-US" sz="2800" dirty="0"/>
              <a:t>instructions</a:t>
            </a:r>
          </a:p>
          <a:p>
            <a:r>
              <a:rPr lang="en-US" sz="2800" dirty="0"/>
              <a:t>But </a:t>
            </a:r>
            <a:r>
              <a:rPr lang="en-US" sz="2800" b="1" dirty="0"/>
              <a:t>second source </a:t>
            </a:r>
            <a:r>
              <a:rPr lang="en-US" sz="2800" dirty="0"/>
              <a:t>comes from </a:t>
            </a:r>
            <a:r>
              <a:rPr lang="en-US" sz="2800" b="1" dirty="0"/>
              <a:t>immediate</a:t>
            </a:r>
          </a:p>
          <a:p>
            <a:r>
              <a:rPr lang="en-US" sz="2800" dirty="0"/>
              <a:t>Change </a:t>
            </a:r>
            <a:r>
              <a:rPr lang="en-US" sz="2800" b="1" i="1" dirty="0" err="1"/>
              <a:t>ALUSrc</a:t>
            </a:r>
            <a:r>
              <a:rPr lang="en-US" sz="2800" dirty="0"/>
              <a:t> to select the immediate</a:t>
            </a:r>
          </a:p>
          <a:p>
            <a:r>
              <a:rPr lang="en-US" sz="2800" dirty="0"/>
              <a:t>And </a:t>
            </a:r>
            <a:r>
              <a:rPr lang="en-US" sz="2800" b="1" i="1" dirty="0" err="1"/>
              <a:t>ImmSrc</a:t>
            </a:r>
            <a:r>
              <a:rPr lang="en-US" sz="2800" dirty="0"/>
              <a:t> to pick the correct immediate</a:t>
            </a:r>
          </a:p>
          <a:p>
            <a:pPr>
              <a:buFontTx/>
              <a:buNone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7391286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Extended Functionality: I-Type ALU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37</a:t>
            </a:fld>
            <a:endParaRPr lang="en-US" dirty="0"/>
          </a:p>
        </p:txBody>
      </p:sp>
      <p:graphicFrame>
        <p:nvGraphicFramePr>
          <p:cNvPr id="3" name="Group 6">
            <a:extLst>
              <a:ext uri="{FF2B5EF4-FFF2-40B4-BE49-F238E27FC236}">
                <a16:creationId xmlns:a16="http://schemas.microsoft.com/office/drawing/2014/main" id="{EBE1D55C-8929-40B9-88F7-5BC9B7CBC2CE}"/>
              </a:ext>
            </a:extLst>
          </p:cNvPr>
          <p:cNvGraphicFramePr>
            <a:graphicFrameLocks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897527635"/>
              </p:ext>
            </p:extLst>
          </p:nvPr>
        </p:nvGraphicFramePr>
        <p:xfrm>
          <a:off x="152400" y="1066800"/>
          <a:ext cx="8839200" cy="2971799"/>
        </p:xfrm>
        <a:graphic>
          <a:graphicData uri="http://schemas.openxmlformats.org/drawingml/2006/table">
            <a:tbl>
              <a:tblPr/>
              <a:tblGrid>
                <a:gridCol w="4925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552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436669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op</a:t>
                      </a:r>
                      <a:endParaRPr kumimoji="0" lang="en-US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Instruct.</a:t>
                      </a:r>
                      <a:endParaRPr kumimoji="0" lang="en-US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RegWrite</a:t>
                      </a:r>
                      <a:endParaRPr kumimoji="0" lang="en-US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ImmSrc</a:t>
                      </a:r>
                      <a:endParaRPr kumimoji="0" lang="en-US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ALUSrc</a:t>
                      </a:r>
                      <a:endParaRPr kumimoji="0" lang="en-US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MemWrite</a:t>
                      </a:r>
                      <a:endParaRPr kumimoji="0" lang="en-US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ResultSrc</a:t>
                      </a:r>
                      <a:endParaRPr kumimoji="0" lang="en-US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Arial" charset="0"/>
                        </a:rPr>
                        <a:t>Branch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ALUOp</a:t>
                      </a:r>
                      <a:endParaRPr kumimoji="0" lang="en-US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7026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3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lw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7026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35</a:t>
                      </a: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sw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7026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51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R-type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j-lt"/>
                          <a:cs typeface="Arial" charset="0"/>
                        </a:rPr>
                        <a:t>XX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j-lt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7026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99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beq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7026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1D40EF"/>
                          </a:solidFill>
                          <a:effectLst/>
                          <a:latin typeface="+mj-lt"/>
                          <a:cs typeface="Arial" charset="0"/>
                        </a:rPr>
                        <a:t>19</a:t>
                      </a: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1D40EF"/>
                          </a:solidFill>
                          <a:effectLst/>
                          <a:latin typeface="+mn-lt"/>
                          <a:ea typeface="+mn-ea"/>
                          <a:cs typeface="Arial" charset="0"/>
                        </a:rPr>
                        <a:t>I-type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1D40EF"/>
                          </a:solidFill>
                          <a:effectLst/>
                          <a:latin typeface="+mj-lt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j-lt"/>
                          <a:cs typeface="Arial" charset="0"/>
                        </a:rPr>
                        <a:t>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j-lt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1D40EF"/>
                          </a:solidFill>
                          <a:effectLst/>
                          <a:latin typeface="+mj-lt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1D40EF"/>
                          </a:solidFill>
                          <a:effectLst/>
                          <a:latin typeface="+mj-lt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1D40EF"/>
                          </a:solidFill>
                          <a:effectLst/>
                          <a:latin typeface="+mj-lt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1D40EF"/>
                          </a:solidFill>
                          <a:effectLst/>
                          <a:latin typeface="+mj-lt"/>
                          <a:cs typeface="Arial" charset="0"/>
                        </a:rPr>
                        <a:t>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464635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Extended Functionality: </a:t>
            </a:r>
            <a:r>
              <a:rPr lang="en-US" sz="4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addi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38</a:t>
            </a:fld>
            <a:endParaRPr lang="en-US" dirty="0"/>
          </a:p>
        </p:txBody>
      </p:sp>
      <p:graphicFrame>
        <p:nvGraphicFramePr>
          <p:cNvPr id="3" name="Group 6">
            <a:extLst>
              <a:ext uri="{FF2B5EF4-FFF2-40B4-BE49-F238E27FC236}">
                <a16:creationId xmlns:a16="http://schemas.microsoft.com/office/drawing/2014/main" id="{EBE1D55C-8929-40B9-88F7-5BC9B7CBC2CE}"/>
              </a:ext>
            </a:extLst>
          </p:cNvPr>
          <p:cNvGraphicFramePr>
            <a:graphicFrameLocks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486998489"/>
              </p:ext>
            </p:extLst>
          </p:nvPr>
        </p:nvGraphicFramePr>
        <p:xfrm>
          <a:off x="152400" y="1066800"/>
          <a:ext cx="8839200" cy="943695"/>
        </p:xfrm>
        <a:graphic>
          <a:graphicData uri="http://schemas.openxmlformats.org/drawingml/2006/table">
            <a:tbl>
              <a:tblPr/>
              <a:tblGrid>
                <a:gridCol w="4925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552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436669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op</a:t>
                      </a:r>
                      <a:endParaRPr kumimoji="0" lang="en-US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Instruct.</a:t>
                      </a:r>
                      <a:endParaRPr kumimoji="0" lang="en-US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RegWrite</a:t>
                      </a:r>
                      <a:endParaRPr kumimoji="0" lang="en-US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ImmSrc</a:t>
                      </a:r>
                      <a:endParaRPr kumimoji="0" lang="en-US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ALUSrc</a:t>
                      </a:r>
                      <a:endParaRPr kumimoji="0" lang="en-US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MemWrite</a:t>
                      </a:r>
                      <a:endParaRPr kumimoji="0" lang="en-US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ResultSrc</a:t>
                      </a:r>
                      <a:endParaRPr kumimoji="0" lang="en-US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Arial" charset="0"/>
                        </a:rPr>
                        <a:t>Branch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ALUOp</a:t>
                      </a:r>
                      <a:endParaRPr kumimoji="0" lang="en-US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7026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1D40EF"/>
                          </a:solidFill>
                          <a:effectLst/>
                          <a:latin typeface="+mj-lt"/>
                          <a:cs typeface="Arial" charset="0"/>
                        </a:rPr>
                        <a:t>19</a:t>
                      </a: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1D40EF"/>
                          </a:solidFill>
                          <a:effectLst/>
                          <a:latin typeface="+mn-lt"/>
                          <a:ea typeface="+mn-ea"/>
                          <a:cs typeface="Arial" charset="0"/>
                        </a:rPr>
                        <a:t>I-type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1D40EF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1D40EF"/>
                          </a:solidFill>
                          <a:effectLst/>
                          <a:latin typeface="+mj-lt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1D40EF"/>
                          </a:solidFill>
                          <a:effectLst/>
                          <a:latin typeface="+mj-lt"/>
                          <a:cs typeface="Arial" charset="0"/>
                        </a:rPr>
                        <a:t>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1D40EF"/>
                          </a:solidFill>
                          <a:effectLst/>
                          <a:latin typeface="+mj-lt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1D40EF"/>
                          </a:solidFill>
                          <a:effectLst/>
                          <a:latin typeface="+mj-lt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1D40EF"/>
                          </a:solidFill>
                          <a:effectLst/>
                          <a:latin typeface="+mj-lt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1D40EF"/>
                          </a:solidFill>
                          <a:effectLst/>
                          <a:latin typeface="+mj-lt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1D40EF"/>
                          </a:solidFill>
                          <a:effectLst/>
                          <a:latin typeface="+mj-lt"/>
                          <a:cs typeface="Arial" charset="0"/>
                        </a:rPr>
                        <a:t>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6EEA6448-5A3D-4076-BF98-C2AED5416D2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59465051"/>
              </p:ext>
            </p:extLst>
          </p:nvPr>
        </p:nvGraphicFramePr>
        <p:xfrm>
          <a:off x="978459" y="2108253"/>
          <a:ext cx="7174941" cy="39877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55" name="Visio" r:id="rId5" imgW="5307348" imgH="2949081" progId="Visio.Drawing.15">
                  <p:embed/>
                </p:oleObj>
              </mc:Choice>
              <mc:Fallback>
                <p:oleObj name="Visio" r:id="rId5" imgW="5307348" imgH="2949081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78459" y="2108253"/>
                        <a:ext cx="7174941" cy="398774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46CEB378-7AC4-499C-8CA6-E30FAF6D3638}"/>
              </a:ext>
            </a:extLst>
          </p:cNvPr>
          <p:cNvSpPr txBox="1"/>
          <p:nvPr/>
        </p:nvSpPr>
        <p:spPr>
          <a:xfrm>
            <a:off x="3429000" y="6031468"/>
            <a:ext cx="2438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x5, x6, -33</a:t>
            </a:r>
          </a:p>
        </p:txBody>
      </p:sp>
    </p:spTree>
    <p:extLst>
      <p:ext uri="{BB962C8B-B14F-4D97-AF65-F5344CB8AC3E}">
        <p14:creationId xmlns:p14="http://schemas.microsoft.com/office/powerpoint/2010/main" val="196922302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Extended Functionality: </a:t>
            </a:r>
            <a:r>
              <a:rPr lang="en-US" sz="4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jal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126E2570-14C8-0B48-8698-1D7654873E72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533400" y="990600"/>
            <a:ext cx="8229600" cy="4953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None/>
            </a:pPr>
            <a:r>
              <a:rPr lang="en-US" sz="2800" dirty="0"/>
              <a:t>Enhance the single-cycle processor to handle 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jal</a:t>
            </a:r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800" b="1" dirty="0"/>
              <a:t>Similar to </a:t>
            </a:r>
            <a:r>
              <a:rPr 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beq</a:t>
            </a:r>
            <a:endParaRPr lang="en-US" sz="2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800" dirty="0"/>
              <a:t>But jump is </a:t>
            </a:r>
            <a:r>
              <a:rPr lang="en-US" sz="2800" b="1" dirty="0"/>
              <a:t>always taken </a:t>
            </a:r>
          </a:p>
          <a:p>
            <a:pPr lvl="1"/>
            <a:r>
              <a:rPr lang="en-US" sz="2400" i="1" dirty="0" err="1"/>
              <a:t>PCSrc</a:t>
            </a:r>
            <a:r>
              <a:rPr lang="en-US" sz="2400" dirty="0"/>
              <a:t> should be 1</a:t>
            </a:r>
          </a:p>
          <a:p>
            <a:r>
              <a:rPr lang="en-US" sz="2800" b="1" dirty="0"/>
              <a:t>Immediate format </a:t>
            </a:r>
            <a:r>
              <a:rPr lang="en-US" sz="2800" dirty="0"/>
              <a:t>is different</a:t>
            </a:r>
          </a:p>
          <a:p>
            <a:pPr lvl="1"/>
            <a:r>
              <a:rPr lang="en-US" sz="2400" dirty="0"/>
              <a:t>Need a new </a:t>
            </a:r>
            <a:r>
              <a:rPr lang="en-US" sz="2400" i="1" dirty="0" err="1"/>
              <a:t>ImmSrc</a:t>
            </a:r>
            <a:r>
              <a:rPr lang="en-US" sz="2400" dirty="0"/>
              <a:t> of 11</a:t>
            </a:r>
          </a:p>
          <a:p>
            <a:r>
              <a:rPr lang="en-US" sz="2800" dirty="0"/>
              <a:t>And 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jal</a:t>
            </a:r>
            <a:r>
              <a:rPr lang="en-US" sz="2800" dirty="0"/>
              <a:t> must </a:t>
            </a:r>
            <a:r>
              <a:rPr lang="en-US" sz="2800" b="1" dirty="0"/>
              <a:t>compute PC+4 </a:t>
            </a:r>
            <a:r>
              <a:rPr lang="en-US" sz="2800" dirty="0"/>
              <a:t>and </a:t>
            </a:r>
            <a:r>
              <a:rPr lang="en-US" sz="2800" b="1" dirty="0"/>
              <a:t>store in </a:t>
            </a:r>
            <a:r>
              <a:rPr 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rd</a:t>
            </a:r>
            <a:endParaRPr lang="en-US" sz="2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2400" dirty="0"/>
              <a:t>Take PC+4 from adder through </a:t>
            </a:r>
            <a:r>
              <a:rPr lang="en-US" sz="2400" dirty="0" err="1"/>
              <a:t>ResultMux</a:t>
            </a: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FontTx/>
              <a:buNone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9734087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Microarchitecture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5345EB90-670C-462F-8C28-9177923AA495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533400" y="990600"/>
            <a:ext cx="7543800" cy="4953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b="1" dirty="0"/>
              <a:t>Multiple implementations </a:t>
            </a:r>
            <a:r>
              <a:rPr lang="en-US" dirty="0"/>
              <a:t>for a single architecture:</a:t>
            </a:r>
          </a:p>
          <a:p>
            <a:pPr lvl="1">
              <a:lnSpc>
                <a:spcPct val="90000"/>
              </a:lnSpc>
            </a:pPr>
            <a:r>
              <a:rPr lang="en-US" b="1" dirty="0">
                <a:solidFill>
                  <a:srgbClr val="0070C0"/>
                </a:solidFill>
              </a:rPr>
              <a:t>Single-cycle:</a:t>
            </a:r>
            <a:r>
              <a:rPr lang="en-US" dirty="0"/>
              <a:t> Each instruction executes in a single cycle</a:t>
            </a:r>
          </a:p>
          <a:p>
            <a:pPr lvl="1">
              <a:lnSpc>
                <a:spcPct val="90000"/>
              </a:lnSpc>
            </a:pPr>
            <a:r>
              <a:rPr lang="en-US" b="1" dirty="0">
                <a:solidFill>
                  <a:srgbClr val="0070C0"/>
                </a:solidFill>
              </a:rPr>
              <a:t>Multicycle:</a:t>
            </a:r>
            <a:r>
              <a:rPr lang="en-US" dirty="0"/>
              <a:t> Each instruction is broken up into series of shorter steps</a:t>
            </a:r>
          </a:p>
          <a:p>
            <a:pPr lvl="1">
              <a:lnSpc>
                <a:spcPct val="90000"/>
              </a:lnSpc>
            </a:pPr>
            <a:r>
              <a:rPr lang="en-US" b="1" dirty="0">
                <a:solidFill>
                  <a:srgbClr val="0070C0"/>
                </a:solidFill>
              </a:rPr>
              <a:t>Pipelined:</a:t>
            </a:r>
            <a:r>
              <a:rPr lang="en-US" dirty="0"/>
              <a:t> Each instruction broken up into series of steps &amp; multiple instructions execute at once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868815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Extended Functionality: </a:t>
            </a:r>
            <a:r>
              <a:rPr lang="en-US" sz="4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jal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40</a:t>
            </a:fld>
            <a:endParaRPr lang="en-US" dirty="0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163D0B75-7EA6-4DC2-8AE0-8BE2CDDC164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9606164"/>
              </p:ext>
            </p:extLst>
          </p:nvPr>
        </p:nvGraphicFramePr>
        <p:xfrm>
          <a:off x="1826256" y="990600"/>
          <a:ext cx="5184144" cy="51270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79" name="Visio" r:id="rId4" imgW="1729705" imgH="1710824" progId="Visio.Drawing.15">
                  <p:embed/>
                </p:oleObj>
              </mc:Choice>
              <mc:Fallback>
                <p:oleObj name="Visio" r:id="rId4" imgW="1729705" imgH="1710824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826256" y="990600"/>
                        <a:ext cx="5184144" cy="51270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1020149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Extended Functionality: </a:t>
            </a:r>
            <a:r>
              <a:rPr lang="en-US" sz="4400" i="1" dirty="0" err="1">
                <a:solidFill>
                  <a:schemeClr val="bg1"/>
                </a:solidFill>
                <a:latin typeface="+mj-lt"/>
              </a:rPr>
              <a:t>ImmExt</a:t>
            </a:r>
            <a:endParaRPr lang="en-US" sz="4400" i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41</a:t>
            </a:fld>
            <a:endParaRPr lang="en-US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31EE1F4D-3432-49B6-9C83-C3ABD5CC5D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0906677"/>
              </p:ext>
            </p:extLst>
          </p:nvPr>
        </p:nvGraphicFramePr>
        <p:xfrm>
          <a:off x="457200" y="1066800"/>
          <a:ext cx="8305800" cy="2407920"/>
        </p:xfrm>
        <a:graphic>
          <a:graphicData uri="http://schemas.openxmlformats.org/drawingml/2006/table">
            <a:tbl>
              <a:tblPr/>
              <a:tblGrid>
                <a:gridCol w="1447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6289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Arial" charset="0"/>
                        </a:rPr>
                        <a:t>ImmSrc</a:t>
                      </a:r>
                      <a:r>
                        <a:rPr kumimoji="0" lang="en-US" sz="2000" b="1" i="0" u="none" strike="noStrike" kern="1200" cap="none" normalizeH="0" baseline="-25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ea typeface="+mn-ea"/>
                          <a:cs typeface="Arial" charset="0"/>
                        </a:rPr>
                        <a:t>1:0</a:t>
                      </a: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Arial" charset="0"/>
                        </a:rPr>
                        <a:t>ImmExt</a:t>
                      </a:r>
                      <a:endParaRPr kumimoji="0" 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Arial" charset="0"/>
                        </a:rPr>
                        <a:t>Instruction Type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289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00</a:t>
                      </a: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{{20{</a:t>
                      </a:r>
                      <a:r>
                        <a:rPr lang="en-US" sz="1800" kern="1200" dirty="0" err="1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instr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[31]}}, </a:t>
                      </a:r>
                      <a:r>
                        <a:rPr lang="en-US" sz="1800" kern="1200" dirty="0" err="1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instr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[31:20]}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I-Type</a:t>
                      </a:r>
                      <a:endParaRPr kumimoji="0" lang="en-US" sz="1800" b="0" i="1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cs typeface="Courier New" panose="02070309020205020404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289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01</a:t>
                      </a: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{{20{</a:t>
                      </a:r>
                      <a:r>
                        <a:rPr lang="en-US" sz="1800" kern="1200" dirty="0" err="1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instr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[31]}}, </a:t>
                      </a:r>
                      <a:r>
                        <a:rPr lang="en-US" sz="1800" kern="1200" dirty="0" err="1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instr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[31:25], </a:t>
                      </a:r>
                      <a:r>
                        <a:rPr lang="en-US" sz="1800" kern="1200" dirty="0" err="1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instr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[11:7]}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S-Type</a:t>
                      </a:r>
                      <a:endParaRPr kumimoji="0" lang="en-US" sz="1800" b="0" i="1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cs typeface="Courier New" panose="02070309020205020404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289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10</a:t>
                      </a: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de-DE" sz="180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{{19{instr[31]}}, instr[31], instr[7], instr[30:25], instr[11:8], 1’b0}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Courier New" panose="02070309020205020404" pitchFamily="49" charset="0"/>
                        </a:rPr>
                        <a:t>B-Type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289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j-lt"/>
                          <a:cs typeface="Arial" charset="0"/>
                        </a:rPr>
                        <a:t>11</a:t>
                      </a: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{{12{</a:t>
                      </a:r>
                      <a:r>
                        <a:rPr kumimoji="0" 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instr</a:t>
                      </a: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[31]}}, </a:t>
                      </a:r>
                      <a:r>
                        <a:rPr kumimoji="0" 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j-lt"/>
                          <a:cs typeface="Arial" charset="0"/>
                        </a:rPr>
                        <a:t>instr</a:t>
                      </a: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j-lt"/>
                          <a:cs typeface="Arial" charset="0"/>
                        </a:rPr>
                        <a:t>[19:12], </a:t>
                      </a:r>
                      <a:r>
                        <a:rPr kumimoji="0" 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j-lt"/>
                          <a:cs typeface="Arial" charset="0"/>
                        </a:rPr>
                        <a:t>instr</a:t>
                      </a: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j-lt"/>
                          <a:cs typeface="Arial" charset="0"/>
                        </a:rPr>
                        <a:t>[20], </a:t>
                      </a:r>
                      <a:r>
                        <a:rPr kumimoji="0" 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j-lt"/>
                          <a:cs typeface="Arial" charset="0"/>
                        </a:rPr>
                        <a:t>instr</a:t>
                      </a: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j-lt"/>
                          <a:cs typeface="Arial" charset="0"/>
                        </a:rPr>
                        <a:t>[30:21], 1’b0}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j-lt"/>
                          <a:cs typeface="Courier New" panose="02070309020205020404" pitchFamily="49" charset="0"/>
                        </a:rPr>
                        <a:t>J-Type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2A9C2A91-5042-418F-A121-381359E3CE8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91351792"/>
              </p:ext>
            </p:extLst>
          </p:nvPr>
        </p:nvGraphicFramePr>
        <p:xfrm>
          <a:off x="73765" y="3769526"/>
          <a:ext cx="4193436" cy="10265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06" name="Visio" r:id="rId4" imgW="2203269" imgH="540327" progId="Visio.Drawing.11">
                  <p:embed/>
                </p:oleObj>
              </mc:Choice>
              <mc:Fallback>
                <p:oleObj name="Visio" r:id="rId4" imgW="2203269" imgH="540327" progId="Visio.Drawing.11">
                  <p:embed/>
                  <p:pic>
                    <p:nvPicPr>
                      <p:cNvPr id="4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765" y="3769526"/>
                        <a:ext cx="4193436" cy="102659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DC4FD37F-B646-4050-B5F7-D0B94EEE1BB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05376546"/>
              </p:ext>
            </p:extLst>
          </p:nvPr>
        </p:nvGraphicFramePr>
        <p:xfrm>
          <a:off x="73766" y="5065366"/>
          <a:ext cx="4193437" cy="10306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07" name="Visio" r:id="rId6" imgW="2203269" imgH="541159" progId="Visio.Drawing.11">
                  <p:embed/>
                </p:oleObj>
              </mc:Choice>
              <mc:Fallback>
                <p:oleObj name="Visio" r:id="rId6" imgW="2203269" imgH="541159" progId="Visio.Drawing.11">
                  <p:embed/>
                  <p:pic>
                    <p:nvPicPr>
                      <p:cNvPr id="5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766" y="5065366"/>
                        <a:ext cx="4193437" cy="103063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>
            <a:extLst>
              <a:ext uri="{FF2B5EF4-FFF2-40B4-BE49-F238E27FC236}">
                <a16:creationId xmlns:a16="http://schemas.microsoft.com/office/drawing/2014/main" id="{5FB43D5A-5411-4006-A61B-1DC6D8E5D2B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38594590"/>
              </p:ext>
            </p:extLst>
          </p:nvPr>
        </p:nvGraphicFramePr>
        <p:xfrm>
          <a:off x="4581347" y="3741374"/>
          <a:ext cx="4336471" cy="10653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08" name="Visio" r:id="rId8" imgW="2203269" imgH="541159" progId="Visio.Drawing.11">
                  <p:embed/>
                </p:oleObj>
              </mc:Choice>
              <mc:Fallback>
                <p:oleObj name="Visio" r:id="rId8" imgW="2203269" imgH="541159" progId="Visio.Drawing.11">
                  <p:embed/>
                  <p:pic>
                    <p:nvPicPr>
                      <p:cNvPr id="9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81347" y="3741374"/>
                        <a:ext cx="4336471" cy="106536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>
            <a:extLst>
              <a:ext uri="{FF2B5EF4-FFF2-40B4-BE49-F238E27FC236}">
                <a16:creationId xmlns:a16="http://schemas.microsoft.com/office/drawing/2014/main" id="{411E813F-7C6B-46C5-A930-F56C8959BCD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43771653"/>
              </p:ext>
            </p:extLst>
          </p:nvPr>
        </p:nvGraphicFramePr>
        <p:xfrm>
          <a:off x="4572000" y="5024173"/>
          <a:ext cx="4349554" cy="10680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09" name="Visio" r:id="rId10" imgW="2206043" imgH="540863" progId="Visio.Drawing.11">
                  <p:embed/>
                </p:oleObj>
              </mc:Choice>
              <mc:Fallback>
                <p:oleObj name="Visio" r:id="rId10" imgW="2206043" imgH="540863" progId="Visio.Drawing.11">
                  <p:embed/>
                  <p:pic>
                    <p:nvPicPr>
                      <p:cNvPr id="2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0" y="5024173"/>
                        <a:ext cx="4349554" cy="106805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9854193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Extended Functionality: </a:t>
            </a:r>
            <a:r>
              <a:rPr lang="en-US" sz="4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jal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42</a:t>
            </a:fld>
            <a:endParaRPr lang="en-US" dirty="0"/>
          </a:p>
        </p:txBody>
      </p:sp>
      <p:graphicFrame>
        <p:nvGraphicFramePr>
          <p:cNvPr id="3" name="Group 6">
            <a:extLst>
              <a:ext uri="{FF2B5EF4-FFF2-40B4-BE49-F238E27FC236}">
                <a16:creationId xmlns:a16="http://schemas.microsoft.com/office/drawing/2014/main" id="{8D4768D3-5DD3-4004-A836-353D5CF0DF4A}"/>
              </a:ext>
            </a:extLst>
          </p:cNvPr>
          <p:cNvGraphicFramePr>
            <a:graphicFrameLocks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145132817"/>
              </p:ext>
            </p:extLst>
          </p:nvPr>
        </p:nvGraphicFramePr>
        <p:xfrm>
          <a:off x="152401" y="990600"/>
          <a:ext cx="8610599" cy="2133600"/>
        </p:xfrm>
        <a:graphic>
          <a:graphicData uri="http://schemas.openxmlformats.org/drawingml/2006/table">
            <a:tbl>
              <a:tblPr/>
              <a:tblGrid>
                <a:gridCol w="5333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27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6498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1652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1652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3921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3921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1652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950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op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Instruct.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RegWrite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ImmSrc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ALUSrc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MemWrite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ResultSrc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Arial" charset="0"/>
                        </a:rPr>
                        <a:t>Branch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ALUOp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Arial" charset="0"/>
                        </a:rPr>
                        <a:t>Jump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3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lw</a:t>
                      </a:r>
                      <a:endParaRPr kumimoji="0" 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1D40EF"/>
                          </a:solidFill>
                          <a:effectLst/>
                          <a:latin typeface="+mj-lt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35</a:t>
                      </a: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sw</a:t>
                      </a:r>
                      <a:endParaRPr kumimoji="0" 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XX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1D40EF"/>
                          </a:solidFill>
                          <a:effectLst/>
                          <a:latin typeface="+mj-lt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51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R-type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XX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1D40EF"/>
                          </a:solidFill>
                          <a:effectLst/>
                          <a:latin typeface="+mj-lt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99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beq</a:t>
                      </a:r>
                      <a:endParaRPr kumimoji="0" 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XX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1D40EF"/>
                          </a:solidFill>
                          <a:effectLst/>
                          <a:latin typeface="+mj-lt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19</a:t>
                      </a: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charset="0"/>
                        </a:rPr>
                        <a:t>I-type</a:t>
                      </a:r>
                      <a:endParaRPr kumimoji="0" 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1D40EF"/>
                          </a:solidFill>
                          <a:effectLst/>
                          <a:latin typeface="+mj-lt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1D40EF"/>
                          </a:solidFill>
                          <a:effectLst/>
                          <a:latin typeface="+mj-lt"/>
                          <a:cs typeface="Arial" charset="0"/>
                        </a:rPr>
                        <a:t>111</a:t>
                      </a: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1D40EF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jal</a:t>
                      </a:r>
                      <a:endParaRPr kumimoji="0" 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1D40EF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1D40EF"/>
                          </a:solidFill>
                          <a:effectLst/>
                          <a:latin typeface="+mj-lt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1D40EF"/>
                          </a:solidFill>
                          <a:effectLst/>
                          <a:latin typeface="+mj-lt"/>
                          <a:cs typeface="Arial" charset="0"/>
                        </a:rPr>
                        <a:t>11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1D40EF"/>
                          </a:solidFill>
                          <a:effectLst/>
                          <a:latin typeface="+mj-lt"/>
                          <a:cs typeface="Arial" charset="0"/>
                        </a:rPr>
                        <a:t>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1D40EF"/>
                          </a:solidFill>
                          <a:effectLst/>
                          <a:latin typeface="+mj-lt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1D40EF"/>
                          </a:solidFill>
                          <a:effectLst/>
                          <a:latin typeface="+mj-lt"/>
                          <a:cs typeface="Arial" charset="0"/>
                        </a:rPr>
                        <a:t>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1D40EF"/>
                          </a:solidFill>
                          <a:effectLst/>
                          <a:latin typeface="+mj-lt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1D40EF"/>
                          </a:solidFill>
                          <a:effectLst/>
                          <a:latin typeface="+mj-lt"/>
                          <a:cs typeface="Arial" charset="0"/>
                        </a:rPr>
                        <a:t>XX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1D40EF"/>
                          </a:solidFill>
                          <a:effectLst/>
                          <a:latin typeface="+mj-lt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8736083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Extended Functionality: </a:t>
            </a:r>
            <a:r>
              <a:rPr lang="en-US" sz="4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jal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43</a:t>
            </a:fld>
            <a:endParaRPr lang="en-US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A96071BA-8460-4CC2-A31F-A642C7AEE31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33714355"/>
              </p:ext>
            </p:extLst>
          </p:nvPr>
        </p:nvGraphicFramePr>
        <p:xfrm>
          <a:off x="601705" y="1687152"/>
          <a:ext cx="8175217" cy="45504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27" name="Visio" r:id="rId5" imgW="5349453" imgH="2949081" progId="Visio.Drawing.15">
                  <p:embed/>
                </p:oleObj>
              </mc:Choice>
              <mc:Fallback>
                <p:oleObj name="Visio" r:id="rId5" imgW="5349453" imgH="2949081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01705" y="1687152"/>
                        <a:ext cx="8175217" cy="45504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Group 6">
            <a:extLst>
              <a:ext uri="{FF2B5EF4-FFF2-40B4-BE49-F238E27FC236}">
                <a16:creationId xmlns:a16="http://schemas.microsoft.com/office/drawing/2014/main" id="{EA2A36A5-B24C-4246-80F2-2685651C64CA}"/>
              </a:ext>
            </a:extLst>
          </p:cNvPr>
          <p:cNvGraphicFramePr>
            <a:graphicFrameLocks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569809593"/>
              </p:ext>
            </p:extLst>
          </p:nvPr>
        </p:nvGraphicFramePr>
        <p:xfrm>
          <a:off x="152401" y="990600"/>
          <a:ext cx="8610599" cy="609600"/>
        </p:xfrm>
        <a:graphic>
          <a:graphicData uri="http://schemas.openxmlformats.org/drawingml/2006/table">
            <a:tbl>
              <a:tblPr/>
              <a:tblGrid>
                <a:gridCol w="5333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27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6498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1652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1652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3921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3921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1652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950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op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Instruct.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RegWrite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ImmSrc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ALUSrc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MemWrite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ResultSrc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Arial" charset="0"/>
                        </a:rPr>
                        <a:t>Branch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ALUOp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Arial" charset="0"/>
                        </a:rPr>
                        <a:t>Jump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1D40EF"/>
                          </a:solidFill>
                          <a:effectLst/>
                          <a:latin typeface="+mj-lt"/>
                          <a:cs typeface="Arial" charset="0"/>
                        </a:rPr>
                        <a:t>111</a:t>
                      </a: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1D40EF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jal</a:t>
                      </a:r>
                      <a:endParaRPr kumimoji="0" 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1D40EF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1D40EF"/>
                          </a:solidFill>
                          <a:effectLst/>
                          <a:latin typeface="+mj-lt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1D40EF"/>
                          </a:solidFill>
                          <a:effectLst/>
                          <a:latin typeface="+mj-lt"/>
                          <a:cs typeface="Arial" charset="0"/>
                        </a:rPr>
                        <a:t>11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1D40EF"/>
                          </a:solidFill>
                          <a:effectLst/>
                          <a:latin typeface="+mj-lt"/>
                          <a:cs typeface="Arial" charset="0"/>
                        </a:rPr>
                        <a:t>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1D40EF"/>
                          </a:solidFill>
                          <a:effectLst/>
                          <a:latin typeface="+mj-lt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1D40EF"/>
                          </a:solidFill>
                          <a:effectLst/>
                          <a:latin typeface="+mj-lt"/>
                          <a:cs typeface="Arial" charset="0"/>
                        </a:rPr>
                        <a:t>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1D40EF"/>
                          </a:solidFill>
                          <a:effectLst/>
                          <a:latin typeface="+mj-lt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1D40EF"/>
                          </a:solidFill>
                          <a:effectLst/>
                          <a:latin typeface="+mj-lt"/>
                          <a:cs typeface="Arial" charset="0"/>
                        </a:rPr>
                        <a:t>XX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1D40EF"/>
                          </a:solidFill>
                          <a:effectLst/>
                          <a:latin typeface="+mj-lt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5213236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0" y="76200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+mj-lt"/>
              </a:rPr>
              <a:t>Chapter 7: Microarchitecture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DAA03A6C-70A8-504F-B2A9-E24C66359451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0" y="2438400"/>
            <a:ext cx="9144000" cy="1600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7200" b="1" dirty="0"/>
              <a:t>Single-Cycle </a:t>
            </a:r>
          </a:p>
          <a:p>
            <a:pPr marL="0" indent="0" algn="ctr">
              <a:buFont typeface="Arial" pitchFamily="34" charset="0"/>
              <a:buNone/>
            </a:pPr>
            <a:r>
              <a:rPr lang="en-US" sz="7200" b="1" dirty="0"/>
              <a:t>Performance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288902526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Processor Performance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55EA61CA-77F7-4061-B4BA-36C0016F2594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533400" y="990600"/>
            <a:ext cx="8229600" cy="4953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None/>
            </a:pPr>
            <a:r>
              <a:rPr lang="en-US" b="1" dirty="0">
                <a:solidFill>
                  <a:srgbClr val="0070C0"/>
                </a:solidFill>
              </a:rPr>
              <a:t>Program Execution Time </a:t>
            </a:r>
          </a:p>
          <a:p>
            <a:pPr>
              <a:buFontTx/>
              <a:buNone/>
            </a:pPr>
            <a:r>
              <a:rPr lang="en-US" sz="2800" b="1" dirty="0"/>
              <a:t>      </a:t>
            </a:r>
            <a:r>
              <a:rPr lang="en-US" sz="2800" dirty="0"/>
              <a:t>= (#instructions)(cycles/instruction)(seconds/cycle)</a:t>
            </a:r>
          </a:p>
          <a:p>
            <a:pPr>
              <a:buFontTx/>
              <a:buNone/>
            </a:pPr>
            <a:r>
              <a:rPr lang="en-US" sz="2800" dirty="0"/>
              <a:t>      = # instructions x CPI x </a:t>
            </a:r>
            <a:r>
              <a:rPr lang="en-US" sz="2800" i="1" dirty="0"/>
              <a:t>T</a:t>
            </a:r>
            <a:r>
              <a:rPr lang="en-US" sz="2800" i="1" baseline="-25000" dirty="0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366214241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Single-Cycle Processor Performance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E0B37919-56EE-4F1B-BF15-840AEB106D52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2514600" y="5867400"/>
            <a:ext cx="48768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2800" b="1" i="1" dirty="0">
                <a:latin typeface="+mj-lt"/>
                <a:cs typeface="Arial" charset="0"/>
              </a:rPr>
              <a:t>T</a:t>
            </a:r>
            <a:r>
              <a:rPr lang="en-US" sz="2800" b="1" i="1" baseline="-25000" dirty="0">
                <a:latin typeface="+mj-lt"/>
                <a:cs typeface="Arial" charset="0"/>
              </a:rPr>
              <a:t>C</a:t>
            </a:r>
            <a:r>
              <a:rPr lang="en-US" sz="2800" b="1" dirty="0">
                <a:latin typeface="+mj-lt"/>
                <a:cs typeface="Arial" charset="0"/>
              </a:rPr>
              <a:t> limited by critical path (</a:t>
            </a:r>
            <a:r>
              <a:rPr lang="en-US" sz="2800" b="1" dirty="0" err="1">
                <a:latin typeface="Courier New" pitchFamily="49" charset="0"/>
                <a:cs typeface="Arial" charset="0"/>
              </a:rPr>
              <a:t>lw</a:t>
            </a:r>
            <a:r>
              <a:rPr lang="en-US" sz="2800" b="1" dirty="0">
                <a:latin typeface="+mj-lt"/>
                <a:cs typeface="Arial" charset="0"/>
              </a:rPr>
              <a:t>)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800" b="1" i="1" dirty="0">
                <a:latin typeface="Times New Roman" pitchFamily="18" charset="0"/>
                <a:cs typeface="Arial" charset="0"/>
              </a:rPr>
              <a:t>  	</a:t>
            </a:r>
            <a:endParaRPr lang="en-US" sz="2800" b="1" dirty="0">
              <a:latin typeface="Times New Roman" pitchFamily="18" charset="0"/>
              <a:cs typeface="Arial" charset="0"/>
            </a:endParaRPr>
          </a:p>
        </p:txBody>
      </p:sp>
      <p:graphicFrame>
        <p:nvGraphicFramePr>
          <p:cNvPr id="15" name="Object 14">
            <a:extLst>
              <a:ext uri="{FF2B5EF4-FFF2-40B4-BE49-F238E27FC236}">
                <a16:creationId xmlns:a16="http://schemas.microsoft.com/office/drawing/2014/main" id="{64DBBA61-D438-4310-8AB7-9057E7A9E2A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14574356"/>
              </p:ext>
            </p:extLst>
          </p:nvPr>
        </p:nvGraphicFramePr>
        <p:xfrm>
          <a:off x="183925" y="1014548"/>
          <a:ext cx="8731475" cy="48528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51" name="Visio" r:id="rId5" imgW="5307348" imgH="2949081" progId="Visio.Drawing.15">
                  <p:embed/>
                </p:oleObj>
              </mc:Choice>
              <mc:Fallback>
                <p:oleObj name="Visio" r:id="rId5" imgW="5307348" imgH="2949081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83925" y="1014548"/>
                        <a:ext cx="8731475" cy="485285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8978869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Single-Cycle Processor Performance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633AFD9E-7E26-41EF-9B80-71EA119FEDBC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381000" y="990600"/>
            <a:ext cx="8534400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3200" b="1" dirty="0">
                <a:solidFill>
                  <a:srgbClr val="0070C0"/>
                </a:solidFill>
                <a:latin typeface="+mj-lt"/>
                <a:cs typeface="Arial" charset="0"/>
              </a:rPr>
              <a:t>Single-cycle critical path</a:t>
            </a:r>
            <a:r>
              <a:rPr lang="en-US" sz="3200" dirty="0">
                <a:solidFill>
                  <a:srgbClr val="0070C0"/>
                </a:solidFill>
                <a:latin typeface="+mj-lt"/>
                <a:cs typeface="Arial" charset="0"/>
              </a:rPr>
              <a:t>: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000" i="1" dirty="0">
                <a:latin typeface="Times New Roman" pitchFamily="18" charset="0"/>
                <a:cs typeface="Arial" charset="0"/>
              </a:rPr>
              <a:t>  </a:t>
            </a:r>
            <a:r>
              <a:rPr lang="en-US" sz="1900" i="1" dirty="0">
                <a:latin typeface="Times New Roman" pitchFamily="18" charset="0"/>
                <a:cs typeface="Arial" charset="0"/>
              </a:rPr>
              <a:t>	</a:t>
            </a:r>
            <a:r>
              <a:rPr lang="en-US" sz="19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1900" i="1" baseline="-25000" dirty="0" err="1">
                <a:latin typeface="Times New Roman" pitchFamily="18" charset="0"/>
                <a:cs typeface="Arial" charset="0"/>
              </a:rPr>
              <a:t>c_single</a:t>
            </a:r>
            <a:r>
              <a:rPr lang="en-US" sz="1900" dirty="0">
                <a:latin typeface="Times New Roman" pitchFamily="18" charset="0"/>
                <a:cs typeface="Arial" charset="0"/>
              </a:rPr>
              <a:t> = </a:t>
            </a:r>
            <a:r>
              <a:rPr lang="en-US" sz="19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1900" i="1" baseline="-25000" dirty="0" err="1">
                <a:latin typeface="Times New Roman" pitchFamily="18" charset="0"/>
                <a:cs typeface="Arial" charset="0"/>
              </a:rPr>
              <a:t>pcq_PC</a:t>
            </a:r>
            <a:r>
              <a:rPr lang="en-US" sz="1900" dirty="0">
                <a:latin typeface="Times New Roman" pitchFamily="18" charset="0"/>
                <a:cs typeface="Arial" charset="0"/>
              </a:rPr>
              <a:t> + </a:t>
            </a:r>
            <a:r>
              <a:rPr lang="en-US" sz="19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1900" baseline="-25000" dirty="0" err="1">
                <a:latin typeface="Times New Roman" pitchFamily="18" charset="0"/>
                <a:cs typeface="Arial" charset="0"/>
              </a:rPr>
              <a:t>mem</a:t>
            </a:r>
            <a:r>
              <a:rPr lang="en-US" sz="1900" dirty="0">
                <a:latin typeface="Times New Roman" pitchFamily="18" charset="0"/>
                <a:cs typeface="Arial" charset="0"/>
              </a:rPr>
              <a:t> + max[</a:t>
            </a:r>
            <a:r>
              <a:rPr lang="en-US" sz="19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1900" i="1" baseline="-25000" dirty="0" err="1">
                <a:latin typeface="Times New Roman" pitchFamily="18" charset="0"/>
                <a:cs typeface="Arial" charset="0"/>
              </a:rPr>
              <a:t>RF</a:t>
            </a:r>
            <a:r>
              <a:rPr lang="en-US" sz="1900" baseline="-25000" dirty="0" err="1">
                <a:latin typeface="Times New Roman" pitchFamily="18" charset="0"/>
                <a:cs typeface="Arial" charset="0"/>
              </a:rPr>
              <a:t>read</a:t>
            </a:r>
            <a:r>
              <a:rPr lang="en-US" sz="1900" dirty="0">
                <a:latin typeface="Times New Roman" pitchFamily="18" charset="0"/>
                <a:cs typeface="Arial" charset="0"/>
              </a:rPr>
              <a:t>, </a:t>
            </a:r>
            <a:r>
              <a:rPr lang="en-US" sz="19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1900" i="1" baseline="-25000" dirty="0" err="1">
                <a:latin typeface="Times New Roman" pitchFamily="18" charset="0"/>
                <a:cs typeface="Arial" charset="0"/>
              </a:rPr>
              <a:t>dec</a:t>
            </a:r>
            <a:r>
              <a:rPr lang="en-US" sz="1900" dirty="0">
                <a:latin typeface="Times New Roman" pitchFamily="18" charset="0"/>
                <a:cs typeface="Arial" charset="0"/>
              </a:rPr>
              <a:t> + </a:t>
            </a:r>
            <a:r>
              <a:rPr lang="en-US" sz="1900" i="1" dirty="0">
                <a:latin typeface="Times New Roman" pitchFamily="18" charset="0"/>
                <a:cs typeface="Arial" charset="0"/>
              </a:rPr>
              <a:t>t</a:t>
            </a:r>
            <a:r>
              <a:rPr lang="en-US" sz="1900" i="1" baseline="-25000" dirty="0">
                <a:latin typeface="Times New Roman" pitchFamily="18" charset="0"/>
                <a:cs typeface="Arial" charset="0"/>
              </a:rPr>
              <a:t>ext</a:t>
            </a:r>
            <a:r>
              <a:rPr lang="en-US" sz="1900" dirty="0">
                <a:latin typeface="Times New Roman" pitchFamily="18" charset="0"/>
                <a:cs typeface="Arial" charset="0"/>
              </a:rPr>
              <a:t> + </a:t>
            </a:r>
            <a:r>
              <a:rPr lang="en-US" sz="19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1900" baseline="-25000" dirty="0" err="1">
                <a:latin typeface="Times New Roman" pitchFamily="18" charset="0"/>
                <a:cs typeface="Arial" charset="0"/>
              </a:rPr>
              <a:t>mux</a:t>
            </a:r>
            <a:r>
              <a:rPr lang="en-US" sz="1900" dirty="0">
                <a:latin typeface="Times New Roman" pitchFamily="18" charset="0"/>
                <a:cs typeface="Arial" charset="0"/>
              </a:rPr>
              <a:t>] + </a:t>
            </a:r>
            <a:r>
              <a:rPr lang="en-US" sz="19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1900" baseline="-25000" dirty="0" err="1">
                <a:latin typeface="Times New Roman" pitchFamily="18" charset="0"/>
                <a:cs typeface="Arial" charset="0"/>
              </a:rPr>
              <a:t>ALU</a:t>
            </a:r>
            <a:r>
              <a:rPr lang="en-US" sz="1900" dirty="0">
                <a:latin typeface="Times New Roman" pitchFamily="18" charset="0"/>
                <a:cs typeface="Arial" charset="0"/>
              </a:rPr>
              <a:t> + </a:t>
            </a:r>
            <a:r>
              <a:rPr lang="en-US" sz="19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1900" baseline="-25000" dirty="0" err="1">
                <a:latin typeface="Times New Roman" pitchFamily="18" charset="0"/>
                <a:cs typeface="Arial" charset="0"/>
              </a:rPr>
              <a:t>mem</a:t>
            </a:r>
            <a:r>
              <a:rPr lang="en-US" sz="1900" dirty="0">
                <a:latin typeface="Times New Roman" pitchFamily="18" charset="0"/>
                <a:cs typeface="Arial" charset="0"/>
              </a:rPr>
              <a:t> + </a:t>
            </a:r>
            <a:r>
              <a:rPr lang="en-US" sz="19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1900" baseline="-25000" dirty="0" err="1">
                <a:latin typeface="Times New Roman" pitchFamily="18" charset="0"/>
                <a:cs typeface="Arial" charset="0"/>
              </a:rPr>
              <a:t>mux</a:t>
            </a:r>
            <a:r>
              <a:rPr lang="en-US" sz="1900" dirty="0">
                <a:latin typeface="Times New Roman" pitchFamily="18" charset="0"/>
                <a:cs typeface="Arial" charset="0"/>
              </a:rPr>
              <a:t> + </a:t>
            </a:r>
            <a:r>
              <a:rPr lang="en-US" sz="19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1900" i="1" baseline="-25000" dirty="0" err="1">
                <a:latin typeface="Times New Roman" pitchFamily="18" charset="0"/>
                <a:cs typeface="Arial" charset="0"/>
              </a:rPr>
              <a:t>RF</a:t>
            </a:r>
            <a:r>
              <a:rPr lang="en-US" sz="1900" baseline="-25000" dirty="0" err="1">
                <a:latin typeface="Times New Roman" pitchFamily="18" charset="0"/>
                <a:cs typeface="Arial" charset="0"/>
              </a:rPr>
              <a:t>setup</a:t>
            </a:r>
            <a:endParaRPr lang="en-US" sz="1900" baseline="-25000" dirty="0">
              <a:latin typeface="Times New Roman" pitchFamily="18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endParaRPr lang="en-US" sz="2000" dirty="0">
              <a:latin typeface="Times New Roman" pitchFamily="18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3200" b="1" dirty="0">
                <a:solidFill>
                  <a:srgbClr val="0070C0"/>
                </a:solidFill>
                <a:latin typeface="+mj-lt"/>
                <a:cs typeface="Arial" charset="0"/>
              </a:rPr>
              <a:t>Typically, limiting paths are: 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2600" dirty="0">
                <a:latin typeface="+mj-lt"/>
                <a:cs typeface="Arial" charset="0"/>
              </a:rPr>
              <a:t>memory, ALU, register file 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2600" i="1" dirty="0">
                <a:latin typeface="+mj-lt"/>
                <a:cs typeface="Arial" charset="0"/>
              </a:rPr>
              <a:t>So, </a:t>
            </a:r>
            <a:r>
              <a:rPr lang="en-US" sz="23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300" i="1" baseline="-25000" dirty="0" err="1">
                <a:latin typeface="Times New Roman" pitchFamily="18" charset="0"/>
                <a:cs typeface="Arial" charset="0"/>
              </a:rPr>
              <a:t>c_single</a:t>
            </a:r>
            <a:r>
              <a:rPr lang="en-US" sz="2300" dirty="0">
                <a:latin typeface="Times New Roman" pitchFamily="18" charset="0"/>
                <a:cs typeface="Arial" charset="0"/>
              </a:rPr>
              <a:t> = </a:t>
            </a:r>
            <a:r>
              <a:rPr lang="en-US" sz="23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300" i="1" baseline="-25000" dirty="0" err="1">
                <a:latin typeface="Times New Roman" pitchFamily="18" charset="0"/>
                <a:cs typeface="Arial" charset="0"/>
              </a:rPr>
              <a:t>pcq_PC</a:t>
            </a:r>
            <a:r>
              <a:rPr lang="en-US" sz="2300" dirty="0">
                <a:latin typeface="Times New Roman" pitchFamily="18" charset="0"/>
                <a:cs typeface="Arial" charset="0"/>
              </a:rPr>
              <a:t> + </a:t>
            </a:r>
            <a:r>
              <a:rPr lang="en-US" sz="23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300" baseline="-25000" dirty="0" err="1">
                <a:latin typeface="Times New Roman" pitchFamily="18" charset="0"/>
                <a:cs typeface="Arial" charset="0"/>
              </a:rPr>
              <a:t>mem</a:t>
            </a:r>
            <a:r>
              <a:rPr lang="en-US" sz="2300" dirty="0">
                <a:latin typeface="Times New Roman" pitchFamily="18" charset="0"/>
                <a:cs typeface="Arial" charset="0"/>
              </a:rPr>
              <a:t> + </a:t>
            </a:r>
            <a:r>
              <a:rPr lang="en-US" sz="23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300" i="1" baseline="-25000" dirty="0" err="1">
                <a:latin typeface="Times New Roman" pitchFamily="18" charset="0"/>
                <a:cs typeface="Arial" charset="0"/>
              </a:rPr>
              <a:t>RF</a:t>
            </a:r>
            <a:r>
              <a:rPr lang="en-US" sz="2300" baseline="-25000" dirty="0" err="1">
                <a:latin typeface="Times New Roman" pitchFamily="18" charset="0"/>
                <a:cs typeface="Arial" charset="0"/>
              </a:rPr>
              <a:t>read</a:t>
            </a:r>
            <a:r>
              <a:rPr lang="en-US" sz="2300" dirty="0">
                <a:latin typeface="Times New Roman" pitchFamily="18" charset="0"/>
                <a:cs typeface="Arial" charset="0"/>
              </a:rPr>
              <a:t> + </a:t>
            </a:r>
            <a:r>
              <a:rPr lang="en-US" sz="23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300" baseline="-25000" dirty="0" err="1">
                <a:latin typeface="Times New Roman" pitchFamily="18" charset="0"/>
                <a:cs typeface="Arial" charset="0"/>
              </a:rPr>
              <a:t>ALU</a:t>
            </a:r>
            <a:r>
              <a:rPr lang="en-US" sz="2300" dirty="0">
                <a:latin typeface="Times New Roman" pitchFamily="18" charset="0"/>
                <a:cs typeface="Arial" charset="0"/>
              </a:rPr>
              <a:t> + </a:t>
            </a:r>
            <a:r>
              <a:rPr lang="en-US" sz="23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300" baseline="-25000" dirty="0" err="1">
                <a:latin typeface="Times New Roman" pitchFamily="18" charset="0"/>
                <a:cs typeface="Arial" charset="0"/>
              </a:rPr>
              <a:t>mem</a:t>
            </a:r>
            <a:r>
              <a:rPr lang="en-US" sz="2300" dirty="0">
                <a:latin typeface="Times New Roman" pitchFamily="18" charset="0"/>
                <a:cs typeface="Arial" charset="0"/>
              </a:rPr>
              <a:t> + </a:t>
            </a:r>
            <a:r>
              <a:rPr lang="en-US" sz="23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300" baseline="-25000" dirty="0" err="1">
                <a:latin typeface="Times New Roman" pitchFamily="18" charset="0"/>
                <a:cs typeface="Arial" charset="0"/>
              </a:rPr>
              <a:t>mux</a:t>
            </a:r>
            <a:r>
              <a:rPr lang="en-US" sz="2300" dirty="0">
                <a:latin typeface="Times New Roman" pitchFamily="18" charset="0"/>
                <a:cs typeface="Arial" charset="0"/>
              </a:rPr>
              <a:t> + </a:t>
            </a:r>
            <a:r>
              <a:rPr lang="en-US" sz="23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300" i="1" baseline="-25000" dirty="0" err="1">
                <a:latin typeface="Times New Roman" pitchFamily="18" charset="0"/>
                <a:cs typeface="Arial" charset="0"/>
              </a:rPr>
              <a:t>RF</a:t>
            </a:r>
            <a:r>
              <a:rPr lang="en-US" sz="2300" baseline="-25000" dirty="0" err="1">
                <a:latin typeface="Times New Roman" pitchFamily="18" charset="0"/>
                <a:cs typeface="Arial" charset="0"/>
              </a:rPr>
              <a:t>setup</a:t>
            </a:r>
            <a:endParaRPr lang="en-US" sz="2300" i="1" dirty="0">
              <a:latin typeface="Times New Roman" pitchFamily="18" charset="0"/>
              <a:cs typeface="Arial" charset="0"/>
            </a:endParaRPr>
          </a:p>
          <a:p>
            <a:pPr lvl="1">
              <a:lnSpc>
                <a:spcPct val="90000"/>
              </a:lnSpc>
              <a:spcBef>
                <a:spcPct val="20000"/>
              </a:spcBef>
            </a:pPr>
            <a:r>
              <a:rPr lang="en-US" sz="2300" i="1" dirty="0">
                <a:latin typeface="Times New Roman" pitchFamily="18" charset="0"/>
                <a:cs typeface="Arial" charset="0"/>
              </a:rPr>
              <a:t>                      </a:t>
            </a:r>
            <a:r>
              <a:rPr lang="en-US" sz="2300" dirty="0">
                <a:latin typeface="Times New Roman" pitchFamily="18" charset="0"/>
                <a:cs typeface="Arial" charset="0"/>
              </a:rPr>
              <a:t>= </a:t>
            </a:r>
            <a:r>
              <a:rPr lang="en-US" sz="23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300" i="1" baseline="-25000" dirty="0" err="1">
                <a:latin typeface="Times New Roman" pitchFamily="18" charset="0"/>
                <a:cs typeface="Arial" charset="0"/>
              </a:rPr>
              <a:t>pcq_PC</a:t>
            </a:r>
            <a:r>
              <a:rPr lang="en-US" sz="2300" dirty="0">
                <a:latin typeface="Times New Roman" pitchFamily="18" charset="0"/>
                <a:cs typeface="Arial" charset="0"/>
              </a:rPr>
              <a:t> + 2</a:t>
            </a:r>
            <a:r>
              <a:rPr lang="en-US" sz="2300" i="1" dirty="0">
                <a:latin typeface="Times New Roman" pitchFamily="18" charset="0"/>
                <a:cs typeface="Arial" charset="0"/>
              </a:rPr>
              <a:t>t</a:t>
            </a:r>
            <a:r>
              <a:rPr lang="en-US" sz="2300" baseline="-25000" dirty="0">
                <a:latin typeface="Times New Roman" pitchFamily="18" charset="0"/>
                <a:cs typeface="Arial" charset="0"/>
              </a:rPr>
              <a:t>mem</a:t>
            </a:r>
            <a:r>
              <a:rPr lang="en-US" sz="2300" dirty="0">
                <a:latin typeface="Times New Roman" pitchFamily="18" charset="0"/>
                <a:cs typeface="Arial" charset="0"/>
              </a:rPr>
              <a:t>+ </a:t>
            </a:r>
            <a:r>
              <a:rPr lang="en-US" sz="23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300" i="1" baseline="-25000" dirty="0" err="1">
                <a:latin typeface="Times New Roman" pitchFamily="18" charset="0"/>
                <a:cs typeface="Arial" charset="0"/>
              </a:rPr>
              <a:t>RF</a:t>
            </a:r>
            <a:r>
              <a:rPr lang="en-US" sz="2300" baseline="-25000" dirty="0" err="1">
                <a:latin typeface="Times New Roman" pitchFamily="18" charset="0"/>
                <a:cs typeface="Arial" charset="0"/>
              </a:rPr>
              <a:t>read</a:t>
            </a:r>
            <a:r>
              <a:rPr lang="en-US" sz="2300" dirty="0">
                <a:latin typeface="Times New Roman" pitchFamily="18" charset="0"/>
                <a:cs typeface="Arial" charset="0"/>
              </a:rPr>
              <a:t> + </a:t>
            </a:r>
            <a:r>
              <a:rPr lang="en-US" sz="23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300" baseline="-25000" dirty="0" err="1">
                <a:latin typeface="Times New Roman" pitchFamily="18" charset="0"/>
                <a:cs typeface="Arial" charset="0"/>
              </a:rPr>
              <a:t>ALU</a:t>
            </a:r>
            <a:r>
              <a:rPr lang="en-US" sz="2300" dirty="0">
                <a:latin typeface="Times New Roman" pitchFamily="18" charset="0"/>
                <a:cs typeface="Arial" charset="0"/>
              </a:rPr>
              <a:t> + </a:t>
            </a:r>
            <a:r>
              <a:rPr lang="en-US" sz="23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300" baseline="-25000" dirty="0" err="1">
                <a:latin typeface="Times New Roman" pitchFamily="18" charset="0"/>
                <a:cs typeface="Arial" charset="0"/>
              </a:rPr>
              <a:t>mux</a:t>
            </a:r>
            <a:r>
              <a:rPr lang="en-US" sz="2300" dirty="0">
                <a:latin typeface="Times New Roman" pitchFamily="18" charset="0"/>
                <a:cs typeface="Arial" charset="0"/>
              </a:rPr>
              <a:t> + </a:t>
            </a:r>
            <a:r>
              <a:rPr lang="en-US" sz="23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300" i="1" baseline="-25000" dirty="0" err="1">
                <a:latin typeface="Times New Roman" pitchFamily="18" charset="0"/>
                <a:cs typeface="Arial" charset="0"/>
              </a:rPr>
              <a:t>RF</a:t>
            </a:r>
            <a:r>
              <a:rPr lang="en-US" sz="2300" baseline="-25000" dirty="0" err="1">
                <a:latin typeface="Times New Roman" pitchFamily="18" charset="0"/>
                <a:cs typeface="Arial" charset="0"/>
              </a:rPr>
              <a:t>setup</a:t>
            </a:r>
            <a:endParaRPr lang="en-US" sz="2300" baseline="-25000" dirty="0">
              <a:latin typeface="Times New Roman" pitchFamily="18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endParaRPr lang="en-US" sz="2000" dirty="0">
              <a:latin typeface="Times New Roman" pitchFamily="18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687455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Single-Cycle Performance Example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48</a:t>
            </a:fld>
            <a:endParaRPr lang="en-US" dirty="0"/>
          </a:p>
        </p:txBody>
      </p:sp>
      <p:graphicFrame>
        <p:nvGraphicFramePr>
          <p:cNvPr id="6" name="Group 6">
            <a:extLst>
              <a:ext uri="{FF2B5EF4-FFF2-40B4-BE49-F238E27FC236}">
                <a16:creationId xmlns:a16="http://schemas.microsoft.com/office/drawing/2014/main" id="{4D77ACA7-6FD7-4492-9B4B-404969A6914C}"/>
              </a:ext>
            </a:extLst>
          </p:cNvPr>
          <p:cNvGraphicFramePr>
            <a:graphicFrameLocks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632819399"/>
              </p:ext>
            </p:extLst>
          </p:nvPr>
        </p:nvGraphicFramePr>
        <p:xfrm>
          <a:off x="1447800" y="1003679"/>
          <a:ext cx="6248400" cy="4513201"/>
        </p:xfrm>
        <a:graphic>
          <a:graphicData uri="http://schemas.openxmlformats.org/drawingml/2006/table">
            <a:tbl>
              <a:tblPr/>
              <a:tblGrid>
                <a:gridCol w="2667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05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7499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Arial" charset="0"/>
                        </a:rPr>
                        <a:t>Element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Arial" charset="0"/>
                        </a:rPr>
                        <a:t>Parameter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Arial" charset="0"/>
                        </a:rPr>
                        <a:t>Delay (</a:t>
                      </a:r>
                      <a:r>
                        <a:rPr kumimoji="0" lang="en-US" sz="2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Arial" charset="0"/>
                        </a:rPr>
                        <a:t>ps</a:t>
                      </a: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Arial" charset="0"/>
                        </a:rPr>
                        <a:t>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291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Register clock-to-Q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2000" b="0" i="1" u="none" strike="noStrike" cap="none" normalizeH="0" baseline="-250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pcq</a:t>
                      </a:r>
                      <a:r>
                        <a:rPr kumimoji="0" lang="en-US" sz="2000" b="0" i="0" u="none" strike="noStrike" cap="none" normalizeH="0" baseline="-250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_PC</a:t>
                      </a:r>
                      <a:endParaRPr kumimoji="0" lang="en-US" sz="2000" b="0" i="0" u="none" strike="noStrike" cap="none" normalizeH="0" baseline="-250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40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291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Register setup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2000" b="0" i="0" u="none" strike="noStrike" cap="none" normalizeH="0" baseline="-250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setup</a:t>
                      </a:r>
                      <a:endParaRPr kumimoji="0" lang="en-US" sz="2000" b="0" i="0" u="none" strike="noStrike" cap="none" normalizeH="0" baseline="-250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50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291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Multiplexer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2000" b="0" i="0" u="none" strike="noStrike" cap="none" normalizeH="0" baseline="-250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mux</a:t>
                      </a:r>
                      <a:endParaRPr kumimoji="0" lang="en-US" sz="2000" b="0" i="0" u="none" strike="noStrike" cap="none" normalizeH="0" baseline="-250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30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291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AND-OR gate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2000" b="0" i="0" u="none" strike="noStrike" cap="none" normalizeH="0" baseline="-250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AND</a:t>
                      </a:r>
                      <a:r>
                        <a:rPr kumimoji="0" lang="en-US" sz="20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-OR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6347997"/>
                  </a:ext>
                </a:extLst>
              </a:tr>
              <a:tr h="39291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ALU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2000" b="0" i="0" u="none" strike="noStrike" cap="none" normalizeH="0" baseline="-250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ALU</a:t>
                      </a:r>
                      <a:endParaRPr kumimoji="0" lang="en-US" sz="2000" b="0" i="0" u="none" strike="noStrike" cap="none" normalizeH="0" baseline="-250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120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291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Decoder (Control Unit)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2000" b="0" i="0" u="none" strike="noStrike" cap="none" normalizeH="0" baseline="-250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dec</a:t>
                      </a:r>
                      <a:endParaRPr kumimoji="0" lang="en-US" sz="2000" b="0" i="0" u="none" strike="noStrike" cap="none" normalizeH="0" baseline="-250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25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291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Extend unit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20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ext</a:t>
                      </a:r>
                      <a:endParaRPr kumimoji="0" lang="en-US" sz="2000" b="0" i="0" u="none" strike="noStrike" cap="none" normalizeH="0" baseline="-250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35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9487151"/>
                  </a:ext>
                </a:extLst>
              </a:tr>
              <a:tr h="39291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Memory read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20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mem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200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1183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Register file read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2000" b="0" i="1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RF</a:t>
                      </a:r>
                      <a:r>
                        <a:rPr kumimoji="0" lang="en-US" sz="20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read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100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132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Register file setup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2000" b="0" i="1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RF</a:t>
                      </a:r>
                      <a:r>
                        <a:rPr kumimoji="0" lang="en-US" sz="20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setup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60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16" name="Rectangle 5">
            <a:extLst>
              <a:ext uri="{FF2B5EF4-FFF2-40B4-BE49-F238E27FC236}">
                <a16:creationId xmlns:a16="http://schemas.microsoft.com/office/drawing/2014/main" id="{6ACB48A0-FFD6-428C-B8D5-035891192371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066800" y="5904468"/>
            <a:ext cx="76962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lvl="1" indent="-342900">
              <a:lnSpc>
                <a:spcPct val="90000"/>
              </a:lnSpc>
              <a:spcBef>
                <a:spcPct val="20000"/>
              </a:spcBef>
            </a:pPr>
            <a:r>
              <a:rPr lang="en-US" sz="2400" i="1" dirty="0">
                <a:latin typeface="Times New Roman" pitchFamily="18" charset="0"/>
                <a:cs typeface="Arial" charset="0"/>
              </a:rPr>
              <a:t>            </a:t>
            </a:r>
            <a:r>
              <a:rPr lang="en-US" sz="2400" dirty="0">
                <a:latin typeface="Times New Roman" pitchFamily="18" charset="0"/>
                <a:cs typeface="Arial" charset="0"/>
              </a:rPr>
              <a:t>= (40 + 2*200 + 100 + 120 + 30 + 60) </a:t>
            </a:r>
            <a:r>
              <a:rPr lang="en-US" sz="2400" dirty="0" err="1">
                <a:latin typeface="Times New Roman" pitchFamily="18" charset="0"/>
                <a:cs typeface="Arial" charset="0"/>
              </a:rPr>
              <a:t>ps</a:t>
            </a:r>
            <a:r>
              <a:rPr lang="en-US" sz="2400" dirty="0">
                <a:latin typeface="Times New Roman" pitchFamily="18" charset="0"/>
                <a:cs typeface="Arial" charset="0"/>
              </a:rPr>
              <a:t> = </a:t>
            </a:r>
            <a:r>
              <a:rPr lang="en-US" sz="2400" b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750 </a:t>
            </a:r>
            <a:r>
              <a:rPr lang="en-US" sz="2400" b="1" dirty="0" err="1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ps</a:t>
            </a:r>
            <a:r>
              <a:rPr lang="en-US" sz="2400" b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 </a:t>
            </a:r>
          </a:p>
        </p:txBody>
      </p:sp>
      <p:sp>
        <p:nvSpPr>
          <p:cNvPr id="17" name="Rectangle 5">
            <a:extLst>
              <a:ext uri="{FF2B5EF4-FFF2-40B4-BE49-F238E27FC236}">
                <a16:creationId xmlns:a16="http://schemas.microsoft.com/office/drawing/2014/main" id="{BFA8BDC8-2FBC-41B3-8631-178E4856CCB5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066800" y="5486400"/>
            <a:ext cx="76962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lvl="1" indent="-342900">
              <a:lnSpc>
                <a:spcPct val="90000"/>
              </a:lnSpc>
              <a:spcBef>
                <a:spcPct val="20000"/>
              </a:spcBef>
            </a:pPr>
            <a:r>
              <a:rPr lang="en-US" sz="24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400" i="1" baseline="-25000" dirty="0" err="1">
                <a:latin typeface="Times New Roman" pitchFamily="18" charset="0"/>
                <a:cs typeface="Arial" charset="0"/>
              </a:rPr>
              <a:t>c_single</a:t>
            </a:r>
            <a:r>
              <a:rPr lang="en-US" sz="2400" dirty="0">
                <a:latin typeface="Times New Roman" pitchFamily="18" charset="0"/>
                <a:cs typeface="Arial" charset="0"/>
              </a:rPr>
              <a:t> = </a:t>
            </a:r>
            <a:r>
              <a:rPr lang="en-US" sz="24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400" i="1" baseline="-25000" dirty="0" err="1">
                <a:latin typeface="Times New Roman" pitchFamily="18" charset="0"/>
                <a:cs typeface="Arial" charset="0"/>
              </a:rPr>
              <a:t>pcq_PC</a:t>
            </a:r>
            <a:r>
              <a:rPr lang="en-US" sz="2400" dirty="0">
                <a:latin typeface="Times New Roman" pitchFamily="18" charset="0"/>
                <a:cs typeface="Arial" charset="0"/>
              </a:rPr>
              <a:t> + 2</a:t>
            </a:r>
            <a:r>
              <a:rPr lang="en-US" sz="2400" i="1" dirty="0">
                <a:latin typeface="Times New Roman" pitchFamily="18" charset="0"/>
                <a:cs typeface="Arial" charset="0"/>
              </a:rPr>
              <a:t>t</a:t>
            </a:r>
            <a:r>
              <a:rPr lang="en-US" sz="2400" baseline="-25000" dirty="0">
                <a:latin typeface="Times New Roman" pitchFamily="18" charset="0"/>
                <a:cs typeface="Arial" charset="0"/>
              </a:rPr>
              <a:t>mem</a:t>
            </a:r>
            <a:r>
              <a:rPr lang="en-US" sz="2400" dirty="0">
                <a:latin typeface="Times New Roman" pitchFamily="18" charset="0"/>
                <a:cs typeface="Arial" charset="0"/>
              </a:rPr>
              <a:t> + </a:t>
            </a:r>
            <a:r>
              <a:rPr lang="en-US" sz="24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400" i="1" baseline="-25000" dirty="0" err="1">
                <a:latin typeface="Times New Roman" pitchFamily="18" charset="0"/>
                <a:cs typeface="Arial" charset="0"/>
              </a:rPr>
              <a:t>RF</a:t>
            </a:r>
            <a:r>
              <a:rPr lang="en-US" sz="2400" baseline="-25000" dirty="0" err="1">
                <a:latin typeface="Times New Roman" pitchFamily="18" charset="0"/>
                <a:cs typeface="Arial" charset="0"/>
              </a:rPr>
              <a:t>read</a:t>
            </a:r>
            <a:r>
              <a:rPr lang="en-US" sz="2400" dirty="0">
                <a:latin typeface="Times New Roman" pitchFamily="18" charset="0"/>
                <a:cs typeface="Arial" charset="0"/>
              </a:rPr>
              <a:t> + </a:t>
            </a:r>
            <a:r>
              <a:rPr lang="en-US" sz="24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400" baseline="-25000" dirty="0" err="1">
                <a:latin typeface="Times New Roman" pitchFamily="18" charset="0"/>
                <a:cs typeface="Arial" charset="0"/>
              </a:rPr>
              <a:t>ALU</a:t>
            </a:r>
            <a:r>
              <a:rPr lang="en-US" sz="2400" dirty="0">
                <a:latin typeface="Times New Roman" pitchFamily="18" charset="0"/>
                <a:cs typeface="Arial" charset="0"/>
              </a:rPr>
              <a:t> + </a:t>
            </a:r>
            <a:r>
              <a:rPr lang="en-US" sz="24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400" baseline="-25000" dirty="0" err="1">
                <a:latin typeface="Times New Roman" pitchFamily="18" charset="0"/>
                <a:cs typeface="Arial" charset="0"/>
              </a:rPr>
              <a:t>mux</a:t>
            </a:r>
            <a:r>
              <a:rPr lang="en-US" sz="2400" dirty="0">
                <a:latin typeface="Times New Roman" pitchFamily="18" charset="0"/>
                <a:cs typeface="Arial" charset="0"/>
              </a:rPr>
              <a:t> + </a:t>
            </a:r>
            <a:r>
              <a:rPr lang="en-US" sz="24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400" i="1" baseline="-25000" dirty="0" err="1">
                <a:latin typeface="Times New Roman" pitchFamily="18" charset="0"/>
                <a:cs typeface="Arial" charset="0"/>
              </a:rPr>
              <a:t>RF</a:t>
            </a:r>
            <a:r>
              <a:rPr lang="en-US" sz="2400" baseline="-25000" dirty="0" err="1">
                <a:latin typeface="Times New Roman" pitchFamily="18" charset="0"/>
                <a:cs typeface="Arial" charset="0"/>
              </a:rPr>
              <a:t>setup</a:t>
            </a:r>
            <a:endParaRPr lang="en-US" sz="2400" dirty="0">
              <a:latin typeface="Times New Roman" pitchFamily="18" charset="0"/>
              <a:cs typeface="Arial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9D6B94A-BFB4-44F1-B933-86061768F572}"/>
              </a:ext>
            </a:extLst>
          </p:cNvPr>
          <p:cNvSpPr/>
          <p:nvPr/>
        </p:nvSpPr>
        <p:spPr>
          <a:xfrm>
            <a:off x="2286000" y="5934948"/>
            <a:ext cx="6500446" cy="3723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9718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Single-Cycle Performance Example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0DBC5EB6-ACCA-44A4-A19A-A84E4CC5CF1F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990600"/>
            <a:ext cx="7924800" cy="480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3200" dirty="0">
                <a:latin typeface="+mj-lt"/>
                <a:cs typeface="Arial" charset="0"/>
              </a:rPr>
              <a:t>Program with 100 billion instructions: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endParaRPr lang="en-US" sz="3200" i="1" dirty="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r>
              <a:rPr lang="en-US" sz="3200" b="1" dirty="0">
                <a:solidFill>
                  <a:srgbClr val="0070C0"/>
                </a:solidFill>
                <a:latin typeface="+mj-lt"/>
                <a:cs typeface="Arial" charset="0"/>
              </a:rPr>
              <a:t>Execution Time</a:t>
            </a:r>
            <a:r>
              <a:rPr lang="en-US" sz="3200" dirty="0">
                <a:solidFill>
                  <a:srgbClr val="0070C0"/>
                </a:solidFill>
                <a:latin typeface="+mj-lt"/>
                <a:cs typeface="Arial" charset="0"/>
              </a:rPr>
              <a:t> </a:t>
            </a:r>
            <a:r>
              <a:rPr lang="en-US" sz="3200" dirty="0">
                <a:latin typeface="+mj-lt"/>
                <a:cs typeface="Arial" charset="0"/>
              </a:rPr>
              <a:t>= # instructions x CPI x </a:t>
            </a:r>
            <a:r>
              <a:rPr lang="en-US" sz="3200" i="1" dirty="0">
                <a:latin typeface="+mj-lt"/>
                <a:cs typeface="Arial" charset="0"/>
              </a:rPr>
              <a:t>T</a:t>
            </a:r>
            <a:r>
              <a:rPr lang="en-US" sz="3200" i="1" baseline="-25000" dirty="0">
                <a:latin typeface="+mj-lt"/>
                <a:cs typeface="Arial" charset="0"/>
              </a:rPr>
              <a:t>C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3200" i="1" dirty="0">
                <a:latin typeface="+mj-lt"/>
                <a:cs typeface="Arial" charset="0"/>
              </a:rPr>
              <a:t>		                   </a:t>
            </a:r>
            <a:r>
              <a:rPr lang="en-US" sz="3200" dirty="0">
                <a:latin typeface="+mj-lt"/>
                <a:cs typeface="Arial" charset="0"/>
              </a:rPr>
              <a:t>= (100 </a:t>
            </a:r>
            <a:r>
              <a:rPr lang="en-US" sz="3200" dirty="0">
                <a:latin typeface="+mj-lt"/>
                <a:cs typeface="Times New Roman" pitchFamily="18" charset="0"/>
              </a:rPr>
              <a:t>× 10</a:t>
            </a:r>
            <a:r>
              <a:rPr lang="en-US" sz="3200" baseline="30000" dirty="0">
                <a:latin typeface="+mj-lt"/>
                <a:cs typeface="Times New Roman" pitchFamily="18" charset="0"/>
              </a:rPr>
              <a:t>9</a:t>
            </a:r>
            <a:r>
              <a:rPr lang="en-US" sz="3200" dirty="0">
                <a:latin typeface="+mj-lt"/>
                <a:cs typeface="Arial" charset="0"/>
              </a:rPr>
              <a:t>)(1)(750  </a:t>
            </a:r>
            <a:r>
              <a:rPr lang="en-US" sz="3200" dirty="0">
                <a:latin typeface="+mj-lt"/>
                <a:cs typeface="Times New Roman" pitchFamily="18" charset="0"/>
              </a:rPr>
              <a:t>× 10</a:t>
            </a:r>
            <a:r>
              <a:rPr lang="en-US" sz="3200" baseline="30000" dirty="0">
                <a:latin typeface="+mj-lt"/>
                <a:cs typeface="Times New Roman" pitchFamily="18" charset="0"/>
              </a:rPr>
              <a:t>-12 </a:t>
            </a:r>
            <a:r>
              <a:rPr lang="en-US" sz="3200" dirty="0">
                <a:latin typeface="+mj-lt"/>
                <a:cs typeface="Arial" charset="0"/>
              </a:rPr>
              <a:t>s)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3200" dirty="0">
                <a:latin typeface="+mj-lt"/>
                <a:cs typeface="Arial" charset="0"/>
              </a:rPr>
              <a:t>		                   = </a:t>
            </a:r>
            <a:r>
              <a:rPr lang="en-US" sz="3200" b="1" dirty="0">
                <a:solidFill>
                  <a:srgbClr val="0070C0"/>
                </a:solidFill>
                <a:latin typeface="+mj-lt"/>
                <a:cs typeface="Arial" charset="0"/>
              </a:rPr>
              <a:t>75 seconds</a:t>
            </a:r>
            <a:r>
              <a:rPr lang="en-US" sz="3200" b="1" i="1" dirty="0">
                <a:latin typeface="Times New Roman" pitchFamily="18" charset="0"/>
                <a:cs typeface="Arial" charset="0"/>
              </a:rPr>
              <a:t>	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endParaRPr lang="en-US" sz="3200" dirty="0">
              <a:latin typeface="Times New Roman" pitchFamily="18" charset="0"/>
              <a:cs typeface="Arial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7E92F5D-D0C6-44DD-A8A4-DE0D357AAE13}"/>
              </a:ext>
            </a:extLst>
          </p:cNvPr>
          <p:cNvSpPr/>
          <p:nvPr/>
        </p:nvSpPr>
        <p:spPr>
          <a:xfrm>
            <a:off x="2514600" y="2667000"/>
            <a:ext cx="5943600" cy="1143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415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Processor Performance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5BE6367C-437A-49F8-83F7-CF5A46679EEE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533400" y="990600"/>
            <a:ext cx="8305800" cy="4953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3500" b="1" dirty="0"/>
              <a:t>Program execution time</a:t>
            </a:r>
          </a:p>
          <a:p>
            <a:pPr>
              <a:lnSpc>
                <a:spcPct val="90000"/>
              </a:lnSpc>
              <a:buFontTx/>
              <a:buNone/>
            </a:pPr>
            <a:endParaRPr lang="en-US" sz="300" dirty="0"/>
          </a:p>
          <a:p>
            <a:pPr>
              <a:lnSpc>
                <a:spcPct val="90000"/>
              </a:lnSpc>
              <a:buFontTx/>
              <a:buNone/>
            </a:pPr>
            <a:r>
              <a:rPr lang="en-US" sz="2200" b="1" dirty="0">
                <a:solidFill>
                  <a:srgbClr val="0070C0"/>
                </a:solidFill>
              </a:rPr>
              <a:t>Execution Time = (#instructions)(cycles/instruction)(seconds/cycle</a:t>
            </a:r>
            <a:r>
              <a:rPr lang="en-US" sz="2200" b="1" dirty="0">
                <a:solidFill>
                  <a:schemeClr val="accent1"/>
                </a:solidFill>
              </a:rPr>
              <a:t>)</a:t>
            </a:r>
          </a:p>
          <a:p>
            <a:pPr>
              <a:lnSpc>
                <a:spcPct val="90000"/>
              </a:lnSpc>
              <a:buFontTx/>
              <a:buNone/>
            </a:pPr>
            <a:endParaRPr lang="en-US" sz="500" b="1" dirty="0">
              <a:solidFill>
                <a:schemeClr val="accent2"/>
              </a:solidFill>
            </a:endParaRPr>
          </a:p>
          <a:p>
            <a:pPr>
              <a:lnSpc>
                <a:spcPct val="90000"/>
              </a:lnSpc>
            </a:pPr>
            <a:r>
              <a:rPr lang="en-US" sz="3500" b="1" dirty="0"/>
              <a:t>Definitions: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CPI: Cycles/instruction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clock period: seconds/cycle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IPC: instructions/cycle = IPC</a:t>
            </a:r>
          </a:p>
          <a:p>
            <a:pPr>
              <a:lnSpc>
                <a:spcPct val="90000"/>
              </a:lnSpc>
            </a:pPr>
            <a:r>
              <a:rPr lang="en-US" sz="3500" b="1" dirty="0"/>
              <a:t>Challenge is to satisfy constraints of: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Cost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Power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Performance</a:t>
            </a:r>
          </a:p>
          <a:p>
            <a:pPr>
              <a:lnSpc>
                <a:spcPct val="90000"/>
              </a:lnSpc>
              <a:buFontTx/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71883828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0" y="76200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+mj-lt"/>
              </a:rPr>
              <a:t>Chapter 7: Microarchitecture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DAA03A6C-70A8-504F-B2A9-E24C66359451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0" y="2438400"/>
            <a:ext cx="9144000" cy="1600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7200" b="1" dirty="0"/>
              <a:t>Multicycle RISC-V Processor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64359321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Single- vs. Multicycle Processor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B67D1E15-B47D-4631-BA20-FA943926D760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381000" y="990600"/>
            <a:ext cx="8458200" cy="4800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b="1" dirty="0">
                <a:solidFill>
                  <a:srgbClr val="0070C0"/>
                </a:solidFill>
              </a:rPr>
              <a:t>Single-cycle: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sz="2600" dirty="0"/>
              <a:t>+ simple</a:t>
            </a:r>
          </a:p>
          <a:p>
            <a:pPr lvl="1">
              <a:lnSpc>
                <a:spcPct val="90000"/>
              </a:lnSpc>
              <a:buFontTx/>
              <a:buChar char="-"/>
            </a:pPr>
            <a:r>
              <a:rPr lang="en-US" sz="2600" dirty="0"/>
              <a:t>cycle time limited by longest instruction (</a:t>
            </a:r>
            <a:r>
              <a:rPr lang="en-US" sz="2600" dirty="0" err="1">
                <a:latin typeface="Courier New" pitchFamily="49" charset="0"/>
              </a:rPr>
              <a:t>lw</a:t>
            </a:r>
            <a:r>
              <a:rPr lang="en-US" sz="2600" dirty="0"/>
              <a:t>)</a:t>
            </a:r>
          </a:p>
          <a:p>
            <a:pPr lvl="1">
              <a:lnSpc>
                <a:spcPct val="90000"/>
              </a:lnSpc>
              <a:buFontTx/>
              <a:buChar char="-"/>
            </a:pPr>
            <a:r>
              <a:rPr lang="en-US" sz="2600" dirty="0"/>
              <a:t>separate memories for instruction and data</a:t>
            </a:r>
          </a:p>
          <a:p>
            <a:pPr lvl="1">
              <a:lnSpc>
                <a:spcPct val="90000"/>
              </a:lnSpc>
              <a:buFontTx/>
              <a:buChar char="-"/>
            </a:pPr>
            <a:r>
              <a:rPr lang="en-US" sz="2600" dirty="0"/>
              <a:t>3 adders/ALUs</a:t>
            </a:r>
          </a:p>
          <a:p>
            <a:pPr>
              <a:lnSpc>
                <a:spcPct val="90000"/>
              </a:lnSpc>
            </a:pPr>
            <a:r>
              <a:rPr lang="en-US" b="1" dirty="0">
                <a:solidFill>
                  <a:srgbClr val="0070C0"/>
                </a:solidFill>
              </a:rPr>
              <a:t>Multicycle processor </a:t>
            </a:r>
            <a:r>
              <a:rPr lang="en-US" dirty="0"/>
              <a:t>addresses these issues by breaking instruction into </a:t>
            </a:r>
            <a:r>
              <a:rPr lang="en-US" b="1" dirty="0"/>
              <a:t>shorter steps</a:t>
            </a:r>
          </a:p>
          <a:p>
            <a:pPr lvl="1"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en-US" dirty="0"/>
              <a:t>shorter instructions take fewer steps</a:t>
            </a:r>
          </a:p>
          <a:p>
            <a:pPr lvl="1"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en-US" dirty="0"/>
              <a:t>can re-use hardware</a:t>
            </a:r>
          </a:p>
          <a:p>
            <a:pPr lvl="1"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en-US" dirty="0"/>
              <a:t>cycle time is faster</a:t>
            </a:r>
          </a:p>
          <a:p>
            <a:pPr lvl="1">
              <a:lnSpc>
                <a:spcPct val="90000"/>
              </a:lnSpc>
              <a:buFontTx/>
              <a:buNone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02200333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Single- vs. Multicycle Processor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6EE3A20F-2FF1-4DC3-BCFA-D1FB5788CCB5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381000" y="990600"/>
            <a:ext cx="7696200" cy="4800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b="1" dirty="0">
                <a:solidFill>
                  <a:srgbClr val="0070C0"/>
                </a:solidFill>
              </a:rPr>
              <a:t>Single-cycle: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sz="2600" dirty="0"/>
              <a:t>+ simple</a:t>
            </a:r>
          </a:p>
          <a:p>
            <a:pPr lvl="1">
              <a:lnSpc>
                <a:spcPct val="90000"/>
              </a:lnSpc>
              <a:buFontTx/>
              <a:buChar char="-"/>
            </a:pPr>
            <a:r>
              <a:rPr lang="en-US" sz="2600" dirty="0"/>
              <a:t>cycle time limited by longest instruction (</a:t>
            </a:r>
            <a:r>
              <a:rPr lang="en-US" sz="2600" dirty="0" err="1">
                <a:latin typeface="Courier New" pitchFamily="49" charset="0"/>
              </a:rPr>
              <a:t>lw</a:t>
            </a:r>
            <a:r>
              <a:rPr lang="en-US" sz="2600" dirty="0"/>
              <a:t>)</a:t>
            </a:r>
          </a:p>
          <a:p>
            <a:pPr lvl="1">
              <a:lnSpc>
                <a:spcPct val="90000"/>
              </a:lnSpc>
              <a:buFontTx/>
              <a:buChar char="-"/>
            </a:pPr>
            <a:r>
              <a:rPr lang="en-US" sz="2600" dirty="0"/>
              <a:t>separate memories for instruction and data</a:t>
            </a:r>
          </a:p>
          <a:p>
            <a:pPr lvl="1">
              <a:lnSpc>
                <a:spcPct val="90000"/>
              </a:lnSpc>
              <a:buFontTx/>
              <a:buChar char="-"/>
            </a:pPr>
            <a:r>
              <a:rPr lang="en-US" sz="2600" dirty="0"/>
              <a:t>3 adders/ALUs</a:t>
            </a:r>
          </a:p>
          <a:p>
            <a:pPr>
              <a:lnSpc>
                <a:spcPct val="90000"/>
              </a:lnSpc>
            </a:pPr>
            <a:r>
              <a:rPr lang="en-US" b="1" dirty="0">
                <a:solidFill>
                  <a:srgbClr val="0070C0"/>
                </a:solidFill>
              </a:rPr>
              <a:t>Multicycle: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sz="2600" dirty="0"/>
              <a:t>+ higher clock speed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sz="2600" dirty="0"/>
              <a:t>+ simpler instructions run faster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sz="2600" dirty="0"/>
              <a:t>+ reuse expensive hardware on multiple cycles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sz="2600" dirty="0"/>
              <a:t>-  sequencing overhead paid many times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2AB58AA-7795-4C31-9A07-4208DC1E2EB9}"/>
              </a:ext>
            </a:extLst>
          </p:cNvPr>
          <p:cNvSpPr/>
          <p:nvPr/>
        </p:nvSpPr>
        <p:spPr>
          <a:xfrm>
            <a:off x="5919161" y="2971800"/>
            <a:ext cx="3072439" cy="1643527"/>
          </a:xfrm>
          <a:prstGeom prst="rect">
            <a:avLst/>
          </a:prstGeom>
          <a:ln w="3810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sz="2800" b="1" dirty="0"/>
              <a:t>Same design steps as single-cycle: </a:t>
            </a:r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0070C0"/>
                </a:solidFill>
              </a:rPr>
              <a:t>first </a:t>
            </a:r>
            <a:r>
              <a:rPr lang="en-US" sz="2800" b="1" dirty="0" err="1">
                <a:solidFill>
                  <a:srgbClr val="0070C0"/>
                </a:solidFill>
              </a:rPr>
              <a:t>datapath</a:t>
            </a:r>
            <a:r>
              <a:rPr lang="en-US" sz="2800" b="1" dirty="0">
                <a:solidFill>
                  <a:srgbClr val="0070C0"/>
                </a:solidFill>
              </a:rPr>
              <a:t> </a:t>
            </a:r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0070C0"/>
                </a:solidFill>
              </a:rPr>
              <a:t>then control</a:t>
            </a:r>
          </a:p>
        </p:txBody>
      </p:sp>
    </p:spTree>
    <p:extLst>
      <p:ext uri="{BB962C8B-B14F-4D97-AF65-F5344CB8AC3E}">
        <p14:creationId xmlns:p14="http://schemas.microsoft.com/office/powerpoint/2010/main" val="249216166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Multicycle State Elements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53</a:t>
            </a:fld>
            <a:endParaRPr lang="en-US" dirty="0"/>
          </a:p>
        </p:txBody>
      </p:sp>
      <p:sp>
        <p:nvSpPr>
          <p:cNvPr id="3" name="Rectangle 15">
            <a:extLst>
              <a:ext uri="{FF2B5EF4-FFF2-40B4-BE49-F238E27FC236}">
                <a16:creationId xmlns:a16="http://schemas.microsoft.com/office/drawing/2014/main" id="{AD206F2E-D769-4C49-AB70-53F9DF031186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990600"/>
            <a:ext cx="7924800" cy="480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3200" dirty="0">
                <a:latin typeface="+mj-lt"/>
                <a:cs typeface="Arial" charset="0"/>
              </a:rPr>
              <a:t>Replace separate Instruction and Data memories with a </a:t>
            </a:r>
            <a:r>
              <a:rPr lang="en-US" sz="3200" b="1" dirty="0">
                <a:solidFill>
                  <a:srgbClr val="0070C0"/>
                </a:solidFill>
                <a:latin typeface="+mj-lt"/>
                <a:cs typeface="Arial" charset="0"/>
              </a:rPr>
              <a:t>single unified memory </a:t>
            </a:r>
            <a:r>
              <a:rPr lang="en-US" sz="3200" dirty="0">
                <a:latin typeface="+mj-lt"/>
                <a:cs typeface="Arial" charset="0"/>
              </a:rPr>
              <a:t>– more realistic 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348F8FEC-D11F-44D1-9301-4EAEEAB4F80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06896280"/>
              </p:ext>
            </p:extLst>
          </p:nvPr>
        </p:nvGraphicFramePr>
        <p:xfrm>
          <a:off x="394248" y="2819400"/>
          <a:ext cx="8292552" cy="23992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75" name="Visio" r:id="rId5" imgW="3451754" imgH="998157" progId="Visio.Drawing.15">
                  <p:embed/>
                </p:oleObj>
              </mc:Choice>
              <mc:Fallback>
                <p:oleObj name="Visio" r:id="rId5" imgW="3451754" imgH="998157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94248" y="2819400"/>
                        <a:ext cx="8292552" cy="23992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1281837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100" dirty="0">
                <a:solidFill>
                  <a:schemeClr val="bg1"/>
                </a:solidFill>
                <a:latin typeface="+mj-lt"/>
              </a:rPr>
              <a:t>Multicycle Datapath: Instruction Fetch</a:t>
            </a:r>
            <a:endParaRPr lang="en-US" sz="41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54</a:t>
            </a:fld>
            <a:endParaRPr lang="en-US" dirty="0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D02E31D9-4CB2-40D9-B5FF-00FBC842C94F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09600" y="990600"/>
            <a:ext cx="7696200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indent="0">
              <a:buFont typeface="Arial" pitchFamily="34" charset="0"/>
              <a:buNone/>
            </a:pPr>
            <a:r>
              <a:rPr lang="en-US" sz="3200" b="1" dirty="0">
                <a:solidFill>
                  <a:srgbClr val="0070C0"/>
                </a:solidFill>
              </a:rPr>
              <a:t>STEP 1:</a:t>
            </a:r>
            <a:r>
              <a:rPr lang="en-US" sz="3200" dirty="0">
                <a:solidFill>
                  <a:srgbClr val="0070C0"/>
                </a:solidFill>
              </a:rPr>
              <a:t> </a:t>
            </a:r>
            <a:r>
              <a:rPr lang="en-US" sz="3200" dirty="0"/>
              <a:t>Fetch instruction</a:t>
            </a:r>
          </a:p>
        </p:txBody>
      </p:sp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DEBA7C45-0D7D-40E8-B80F-714B1B6B4C5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08758704"/>
              </p:ext>
            </p:extLst>
          </p:nvPr>
        </p:nvGraphicFramePr>
        <p:xfrm>
          <a:off x="154746" y="2880066"/>
          <a:ext cx="5068332" cy="16282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699" name="Visio" r:id="rId5" imgW="3463237" imgH="1112693" progId="Visio.Drawing.15">
                  <p:embed/>
                </p:oleObj>
              </mc:Choice>
              <mc:Fallback>
                <p:oleObj name="Visio" r:id="rId5" imgW="3463237" imgH="1112693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4746" y="2880066"/>
                        <a:ext cx="5068332" cy="162827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0806762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200" dirty="0">
                <a:solidFill>
                  <a:schemeClr val="bg1"/>
                </a:solidFill>
                <a:latin typeface="+mj-lt"/>
              </a:rPr>
              <a:t>Multicycle Datapath: </a:t>
            </a:r>
            <a:r>
              <a:rPr lang="en-US" sz="42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lw</a:t>
            </a:r>
            <a:r>
              <a:rPr lang="en-US" sz="4200" dirty="0">
                <a:solidFill>
                  <a:schemeClr val="bg1"/>
                </a:solidFill>
                <a:latin typeface="+mj-lt"/>
              </a:rPr>
              <a:t> Get Sources</a:t>
            </a:r>
            <a:endParaRPr lang="en-US" sz="42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3" name="Rectangle 6">
            <a:extLst>
              <a:ext uri="{FF2B5EF4-FFF2-40B4-BE49-F238E27FC236}">
                <a16:creationId xmlns:a16="http://schemas.microsoft.com/office/drawing/2014/main" id="{831C7490-55E8-4C38-81DD-6B676F28AD77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09600" y="990600"/>
            <a:ext cx="7696200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indent="0">
              <a:buFont typeface="Arial" pitchFamily="34" charset="0"/>
              <a:buNone/>
            </a:pPr>
            <a:r>
              <a:rPr lang="en-US" sz="3200" b="1" dirty="0">
                <a:solidFill>
                  <a:srgbClr val="0070C0"/>
                </a:solidFill>
              </a:rPr>
              <a:t>STEP 2:</a:t>
            </a:r>
            <a:r>
              <a:rPr lang="en-US" sz="3200" dirty="0">
                <a:solidFill>
                  <a:srgbClr val="0070C0"/>
                </a:solidFill>
              </a:rPr>
              <a:t> </a:t>
            </a:r>
            <a:r>
              <a:rPr lang="en-US" sz="3200" dirty="0"/>
              <a:t>Read source operand from RF and extend immediate</a:t>
            </a:r>
          </a:p>
        </p:txBody>
      </p:sp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05F68BBE-CB4B-4370-94BE-89E026746A1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33252643"/>
              </p:ext>
            </p:extLst>
          </p:nvPr>
        </p:nvGraphicFramePr>
        <p:xfrm>
          <a:off x="152400" y="2883666"/>
          <a:ext cx="5818948" cy="21455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23" name="Visio" r:id="rId5" imgW="3977853" imgH="1466905" progId="Visio.Drawing.15">
                  <p:embed/>
                </p:oleObj>
              </mc:Choice>
              <mc:Fallback>
                <p:oleObj name="Visio" r:id="rId5" imgW="3977853" imgH="146690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2400" y="2883666"/>
                        <a:ext cx="5818948" cy="214553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5561464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Multicycle Datapath: </a:t>
            </a:r>
            <a:r>
              <a:rPr lang="en-US" sz="4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lw</a:t>
            </a:r>
            <a:r>
              <a:rPr lang="en-US" sz="4400" dirty="0">
                <a:solidFill>
                  <a:schemeClr val="bg1"/>
                </a:solidFill>
                <a:latin typeface="+mj-lt"/>
              </a:rPr>
              <a:t> Address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56</a:t>
            </a:fld>
            <a:endParaRPr lang="en-US" dirty="0"/>
          </a:p>
        </p:txBody>
      </p:sp>
      <p:sp>
        <p:nvSpPr>
          <p:cNvPr id="3" name="Rectangle 6">
            <a:extLst>
              <a:ext uri="{FF2B5EF4-FFF2-40B4-BE49-F238E27FC236}">
                <a16:creationId xmlns:a16="http://schemas.microsoft.com/office/drawing/2014/main" id="{831C7490-55E8-4C38-81DD-6B676F28AD77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09600" y="990600"/>
            <a:ext cx="7696200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indent="0">
              <a:buFont typeface="Arial" pitchFamily="34" charset="0"/>
              <a:buNone/>
            </a:pPr>
            <a:r>
              <a:rPr lang="en-US" sz="3200" b="1" dirty="0">
                <a:solidFill>
                  <a:srgbClr val="0070C0"/>
                </a:solidFill>
              </a:rPr>
              <a:t>STEP 3:</a:t>
            </a:r>
            <a:r>
              <a:rPr lang="en-US" sz="3200" dirty="0">
                <a:solidFill>
                  <a:srgbClr val="0070C0"/>
                </a:solidFill>
              </a:rPr>
              <a:t> </a:t>
            </a:r>
            <a:r>
              <a:rPr lang="en-US" sz="3200" dirty="0"/>
              <a:t>Compute the memory address</a:t>
            </a:r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5837E889-0FBF-4B00-BAE7-22BE01E20E2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33748039"/>
              </p:ext>
            </p:extLst>
          </p:nvPr>
        </p:nvGraphicFramePr>
        <p:xfrm>
          <a:off x="130630" y="2862263"/>
          <a:ext cx="8444279" cy="2181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47" name="Visio" r:id="rId5" imgW="5749237" imgH="1466905" progId="Visio.Drawing.15">
                  <p:embed/>
                </p:oleObj>
              </mc:Choice>
              <mc:Fallback>
                <p:oleObj name="Visio" r:id="rId5" imgW="5749237" imgH="146690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30630" y="2862263"/>
                        <a:ext cx="8444279" cy="2181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1489290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+mj-lt"/>
              </a:rPr>
              <a:t>Multicycle Datapath: </a:t>
            </a:r>
            <a:r>
              <a:rPr lang="en-US" sz="40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lw</a:t>
            </a:r>
            <a:r>
              <a:rPr lang="en-US" sz="4000" dirty="0">
                <a:solidFill>
                  <a:schemeClr val="bg1"/>
                </a:solidFill>
                <a:latin typeface="+mj-lt"/>
              </a:rPr>
              <a:t> Memory Read</a:t>
            </a:r>
            <a:endParaRPr lang="en-US" sz="40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57</a:t>
            </a:fld>
            <a:endParaRPr lang="en-US" dirty="0"/>
          </a:p>
        </p:txBody>
      </p:sp>
      <p:sp>
        <p:nvSpPr>
          <p:cNvPr id="3" name="Rectangle 6">
            <a:extLst>
              <a:ext uri="{FF2B5EF4-FFF2-40B4-BE49-F238E27FC236}">
                <a16:creationId xmlns:a16="http://schemas.microsoft.com/office/drawing/2014/main" id="{831C7490-55E8-4C38-81DD-6B676F28AD77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09600" y="990600"/>
            <a:ext cx="7696200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indent="0">
              <a:buFont typeface="Arial" pitchFamily="34" charset="0"/>
              <a:buNone/>
            </a:pPr>
            <a:r>
              <a:rPr lang="en-US" sz="3200" b="1" dirty="0">
                <a:solidFill>
                  <a:srgbClr val="0070C0"/>
                </a:solidFill>
              </a:rPr>
              <a:t>STEP 4:</a:t>
            </a:r>
            <a:r>
              <a:rPr lang="en-US" sz="3200" dirty="0">
                <a:solidFill>
                  <a:srgbClr val="0070C0"/>
                </a:solidFill>
              </a:rPr>
              <a:t> </a:t>
            </a:r>
            <a:r>
              <a:rPr lang="en-US" sz="3200" dirty="0"/>
              <a:t>Read data from memory</a:t>
            </a:r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70C1927F-CF63-4D75-B2C0-F22A4C9C540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00101347"/>
              </p:ext>
            </p:extLst>
          </p:nvPr>
        </p:nvGraphicFramePr>
        <p:xfrm>
          <a:off x="247650" y="2897719"/>
          <a:ext cx="8439150" cy="23910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71" name="Visio" r:id="rId5" imgW="6008246" imgH="1699370" progId="Visio.Drawing.15">
                  <p:embed/>
                </p:oleObj>
              </mc:Choice>
              <mc:Fallback>
                <p:oleObj name="Visio" r:id="rId5" imgW="6008246" imgH="169937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47650" y="2897719"/>
                        <a:ext cx="8439150" cy="23910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0868986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+mj-lt"/>
              </a:rPr>
              <a:t>Multicycle Datapath: </a:t>
            </a:r>
            <a:r>
              <a:rPr lang="en-US" sz="40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lw</a:t>
            </a:r>
            <a:r>
              <a:rPr lang="en-US" sz="4000" dirty="0">
                <a:solidFill>
                  <a:schemeClr val="bg1"/>
                </a:solidFill>
                <a:latin typeface="+mj-lt"/>
              </a:rPr>
              <a:t> Write Register</a:t>
            </a:r>
            <a:endParaRPr lang="en-US" sz="40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58</a:t>
            </a:fld>
            <a:endParaRPr lang="en-US" dirty="0"/>
          </a:p>
        </p:txBody>
      </p:sp>
      <p:sp>
        <p:nvSpPr>
          <p:cNvPr id="3" name="Rectangle 6">
            <a:extLst>
              <a:ext uri="{FF2B5EF4-FFF2-40B4-BE49-F238E27FC236}">
                <a16:creationId xmlns:a16="http://schemas.microsoft.com/office/drawing/2014/main" id="{831C7490-55E8-4C38-81DD-6B676F28AD77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09600" y="990600"/>
            <a:ext cx="7696200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indent="0">
              <a:buFont typeface="Arial" pitchFamily="34" charset="0"/>
              <a:buNone/>
            </a:pPr>
            <a:r>
              <a:rPr lang="en-US" sz="3200" b="1" dirty="0">
                <a:solidFill>
                  <a:srgbClr val="0070C0"/>
                </a:solidFill>
              </a:rPr>
              <a:t>STEP 5:</a:t>
            </a:r>
            <a:r>
              <a:rPr lang="en-US" sz="3200" dirty="0">
                <a:solidFill>
                  <a:srgbClr val="0070C0"/>
                </a:solidFill>
              </a:rPr>
              <a:t> </a:t>
            </a:r>
            <a:r>
              <a:rPr lang="en-US" sz="3200" dirty="0"/>
              <a:t>Write data back to register file</a:t>
            </a:r>
          </a:p>
        </p:txBody>
      </p:sp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2489B741-1608-40FF-81BE-2E716D57960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82168690"/>
              </p:ext>
            </p:extLst>
          </p:nvPr>
        </p:nvGraphicFramePr>
        <p:xfrm>
          <a:off x="243791" y="2896614"/>
          <a:ext cx="8560997" cy="23910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795" name="Visio" r:id="rId5" imgW="6080973" imgH="1699370" progId="Visio.Drawing.15">
                  <p:embed/>
                </p:oleObj>
              </mc:Choice>
              <mc:Fallback>
                <p:oleObj name="Visio" r:id="rId5" imgW="6080973" imgH="1699370" progId="Visio.Drawing.15">
                  <p:embed/>
                  <p:pic>
                    <p:nvPicPr>
                      <p:cNvPr id="10" name="Object 9">
                        <a:extLst>
                          <a:ext uri="{FF2B5EF4-FFF2-40B4-BE49-F238E27FC236}">
                            <a16:creationId xmlns:a16="http://schemas.microsoft.com/office/drawing/2014/main" id="{15364C88-FE16-425D-AFEF-7EC66506D7D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43791" y="2896614"/>
                        <a:ext cx="8560997" cy="23910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8784203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Multicycle Datapath: Increment PC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59</a:t>
            </a:fld>
            <a:endParaRPr lang="en-US" dirty="0"/>
          </a:p>
        </p:txBody>
      </p:sp>
      <p:sp>
        <p:nvSpPr>
          <p:cNvPr id="3" name="Rectangle 6">
            <a:extLst>
              <a:ext uri="{FF2B5EF4-FFF2-40B4-BE49-F238E27FC236}">
                <a16:creationId xmlns:a16="http://schemas.microsoft.com/office/drawing/2014/main" id="{831C7490-55E8-4C38-81DD-6B676F28AD77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09600" y="990600"/>
            <a:ext cx="7696200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indent="0">
              <a:buFont typeface="Arial" pitchFamily="34" charset="0"/>
              <a:buNone/>
            </a:pPr>
            <a:r>
              <a:rPr lang="en-US" sz="3200" b="1" dirty="0">
                <a:solidFill>
                  <a:srgbClr val="0070C0"/>
                </a:solidFill>
              </a:rPr>
              <a:t>STEP 6:</a:t>
            </a:r>
            <a:r>
              <a:rPr lang="en-US" sz="3200" dirty="0">
                <a:solidFill>
                  <a:srgbClr val="0070C0"/>
                </a:solidFill>
              </a:rPr>
              <a:t> </a:t>
            </a:r>
            <a:r>
              <a:rPr lang="en-US" sz="3200" dirty="0"/>
              <a:t>Increment PC: PC = PC+4</a:t>
            </a:r>
          </a:p>
        </p:txBody>
      </p:sp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9381FB7F-554B-4D0A-843C-48295A3D5C1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90694621"/>
              </p:ext>
            </p:extLst>
          </p:nvPr>
        </p:nvGraphicFramePr>
        <p:xfrm>
          <a:off x="169761" y="2175077"/>
          <a:ext cx="8652388" cy="3135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19" name="Visio" r:id="rId5" imgW="6126480" imgH="2224961" progId="Visio.Drawing.15">
                  <p:embed/>
                </p:oleObj>
              </mc:Choice>
              <mc:Fallback>
                <p:oleObj name="Visio" r:id="rId5" imgW="6126480" imgH="2224961" progId="Visio.Drawing.15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BD85638E-B79A-4579-BB09-4A889B4325B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69761" y="2175077"/>
                        <a:ext cx="8652388" cy="31357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843489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RISC-V Processor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5BE6367C-437A-49F8-83F7-CF5A46679EEE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533400" y="990600"/>
            <a:ext cx="8305800" cy="4953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dirty="0"/>
              <a:t>Consider </a:t>
            </a:r>
            <a:r>
              <a:rPr lang="en-US" b="1" dirty="0">
                <a:solidFill>
                  <a:srgbClr val="0070C0"/>
                </a:solidFill>
              </a:rPr>
              <a:t>subset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/>
              <a:t>of RISC-V instructions:</a:t>
            </a:r>
          </a:p>
          <a:p>
            <a:pPr lvl="1">
              <a:lnSpc>
                <a:spcPct val="90000"/>
              </a:lnSpc>
            </a:pPr>
            <a:r>
              <a:rPr lang="en-US" b="1" dirty="0"/>
              <a:t>R-type ALU instructions: </a:t>
            </a:r>
          </a:p>
          <a:p>
            <a:pPr lvl="2">
              <a:lnSpc>
                <a:spcPct val="90000"/>
              </a:lnSpc>
            </a:pPr>
            <a:r>
              <a:rPr lang="en-US" sz="2800" b="1" dirty="0">
                <a:solidFill>
                  <a:srgbClr val="0070C0"/>
                </a:solidFill>
                <a:latin typeface="Courier New" pitchFamily="49" charset="0"/>
              </a:rPr>
              <a:t>add</a:t>
            </a:r>
            <a:r>
              <a:rPr lang="en-US" sz="2800" b="1" dirty="0">
                <a:solidFill>
                  <a:srgbClr val="0070C0"/>
                </a:solidFill>
              </a:rPr>
              <a:t>, </a:t>
            </a:r>
            <a:r>
              <a:rPr lang="en-US" sz="2800" b="1" dirty="0">
                <a:solidFill>
                  <a:srgbClr val="0070C0"/>
                </a:solidFill>
                <a:latin typeface="Courier New" pitchFamily="49" charset="0"/>
              </a:rPr>
              <a:t>sub</a:t>
            </a:r>
            <a:r>
              <a:rPr lang="en-US" sz="2800" b="1" dirty="0">
                <a:solidFill>
                  <a:srgbClr val="0070C0"/>
                </a:solidFill>
              </a:rPr>
              <a:t>, </a:t>
            </a:r>
            <a:r>
              <a:rPr lang="en-US" sz="2800" b="1" dirty="0">
                <a:solidFill>
                  <a:srgbClr val="0070C0"/>
                </a:solidFill>
                <a:latin typeface="Courier New" pitchFamily="49" charset="0"/>
              </a:rPr>
              <a:t>and</a:t>
            </a:r>
            <a:r>
              <a:rPr lang="en-US" sz="2800" b="1" dirty="0">
                <a:solidFill>
                  <a:srgbClr val="0070C0"/>
                </a:solidFill>
              </a:rPr>
              <a:t>, </a:t>
            </a:r>
            <a:r>
              <a:rPr lang="en-US" sz="2800" b="1" dirty="0">
                <a:solidFill>
                  <a:srgbClr val="0070C0"/>
                </a:solidFill>
                <a:latin typeface="Courier New" pitchFamily="49" charset="0"/>
              </a:rPr>
              <a:t>or</a:t>
            </a:r>
            <a:r>
              <a:rPr lang="en-US" sz="2800" b="1" dirty="0">
                <a:solidFill>
                  <a:srgbClr val="0070C0"/>
                </a:solidFill>
              </a:rPr>
              <a:t>, </a:t>
            </a:r>
            <a:r>
              <a:rPr lang="en-US" sz="2800" b="1" dirty="0" err="1">
                <a:solidFill>
                  <a:srgbClr val="0070C0"/>
                </a:solidFill>
                <a:latin typeface="Courier New" pitchFamily="49" charset="0"/>
              </a:rPr>
              <a:t>slt</a:t>
            </a:r>
            <a:endParaRPr lang="en-US" sz="2800" b="1" dirty="0">
              <a:solidFill>
                <a:srgbClr val="0070C0"/>
              </a:solidFill>
              <a:latin typeface="Courier New" pitchFamily="49" charset="0"/>
            </a:endParaRPr>
          </a:p>
          <a:p>
            <a:pPr lvl="1">
              <a:lnSpc>
                <a:spcPct val="90000"/>
              </a:lnSpc>
            </a:pPr>
            <a:r>
              <a:rPr lang="en-US" b="1" dirty="0"/>
              <a:t>Memory instructions: </a:t>
            </a:r>
          </a:p>
          <a:p>
            <a:pPr lvl="2">
              <a:lnSpc>
                <a:spcPct val="90000"/>
              </a:lnSpc>
            </a:pPr>
            <a:r>
              <a:rPr lang="en-US" sz="2800" b="1" dirty="0" err="1">
                <a:solidFill>
                  <a:srgbClr val="0070C0"/>
                </a:solidFill>
                <a:latin typeface="Courier New" pitchFamily="49" charset="0"/>
              </a:rPr>
              <a:t>lw</a:t>
            </a:r>
            <a:r>
              <a:rPr lang="en-US" sz="2800" b="1" dirty="0">
                <a:solidFill>
                  <a:srgbClr val="0070C0"/>
                </a:solidFill>
              </a:rPr>
              <a:t>, </a:t>
            </a:r>
            <a:r>
              <a:rPr lang="en-US" sz="2800" b="1" dirty="0" err="1">
                <a:solidFill>
                  <a:srgbClr val="0070C0"/>
                </a:solidFill>
                <a:latin typeface="Courier New" pitchFamily="49" charset="0"/>
              </a:rPr>
              <a:t>sw</a:t>
            </a:r>
            <a:endParaRPr lang="en-US" sz="2800" b="1" dirty="0">
              <a:solidFill>
                <a:srgbClr val="0070C0"/>
              </a:solidFill>
              <a:latin typeface="Courier New" pitchFamily="49" charset="0"/>
            </a:endParaRPr>
          </a:p>
          <a:p>
            <a:pPr lvl="1">
              <a:lnSpc>
                <a:spcPct val="90000"/>
              </a:lnSpc>
            </a:pPr>
            <a:r>
              <a:rPr lang="en-US" b="1" dirty="0"/>
              <a:t>Branch instructions: </a:t>
            </a:r>
          </a:p>
          <a:p>
            <a:pPr lvl="2">
              <a:lnSpc>
                <a:spcPct val="90000"/>
              </a:lnSpc>
            </a:pPr>
            <a:r>
              <a:rPr lang="en-US" sz="2800" b="1" dirty="0" err="1">
                <a:solidFill>
                  <a:srgbClr val="0070C0"/>
                </a:solidFill>
                <a:latin typeface="Courier New" pitchFamily="49" charset="0"/>
              </a:rPr>
              <a:t>beq</a:t>
            </a:r>
            <a:endParaRPr lang="en-US" sz="2800" b="1" dirty="0">
              <a:solidFill>
                <a:srgbClr val="0070C0"/>
              </a:solidFill>
              <a:latin typeface="Courier New" pitchFamily="49" charset="0"/>
            </a:endParaRPr>
          </a:p>
          <a:p>
            <a:pPr marL="0" indent="0">
              <a:lnSpc>
                <a:spcPct val="90000"/>
              </a:lnSpc>
              <a:buNone/>
            </a:pPr>
            <a:endParaRPr lang="en-US" dirty="0">
              <a:latin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122770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0" y="76200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+mj-lt"/>
              </a:rPr>
              <a:t>Chapter 7: Microarchitecture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DAA03A6C-70A8-504F-B2A9-E24C66359451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0" y="2438400"/>
            <a:ext cx="9144000" cy="1600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7200" b="1" dirty="0"/>
              <a:t>Multicycle Datapath: Other Instructions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174400985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Multicycle Datapath: </a:t>
            </a:r>
            <a:r>
              <a:rPr lang="en-US" sz="4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sw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61</a:t>
            </a:fld>
            <a:endParaRPr lang="en-US" dirty="0"/>
          </a:p>
        </p:txBody>
      </p:sp>
      <p:sp>
        <p:nvSpPr>
          <p:cNvPr id="3" name="Rectangle 6">
            <a:extLst>
              <a:ext uri="{FF2B5EF4-FFF2-40B4-BE49-F238E27FC236}">
                <a16:creationId xmlns:a16="http://schemas.microsoft.com/office/drawing/2014/main" id="{831C7490-55E8-4C38-81DD-6B676F28AD77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09600" y="990600"/>
            <a:ext cx="7696200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Bef>
                <a:spcPct val="20000"/>
              </a:spcBef>
            </a:pPr>
            <a:r>
              <a:rPr lang="en-US" sz="3200" dirty="0">
                <a:latin typeface="+mj-lt"/>
                <a:cs typeface="Arial" charset="0"/>
              </a:rPr>
              <a:t>Write data in </a:t>
            </a:r>
            <a:r>
              <a:rPr lang="en-US" sz="3200" b="1" dirty="0">
                <a:latin typeface="+mj-lt"/>
                <a:cs typeface="Arial" charset="0"/>
              </a:rPr>
              <a:t>rs2</a:t>
            </a:r>
            <a:r>
              <a:rPr lang="en-US" sz="3200" dirty="0">
                <a:latin typeface="+mj-lt"/>
                <a:cs typeface="Arial" charset="0"/>
              </a:rPr>
              <a:t> to memory</a:t>
            </a:r>
          </a:p>
        </p:txBody>
      </p:sp>
      <p:graphicFrame>
        <p:nvGraphicFramePr>
          <p:cNvPr id="14" name="Object 13">
            <a:extLst>
              <a:ext uri="{FF2B5EF4-FFF2-40B4-BE49-F238E27FC236}">
                <a16:creationId xmlns:a16="http://schemas.microsoft.com/office/drawing/2014/main" id="{9E9E46CA-E74F-4B3D-B247-0ACFA9FDAD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72760741"/>
              </p:ext>
            </p:extLst>
          </p:nvPr>
        </p:nvGraphicFramePr>
        <p:xfrm>
          <a:off x="128941" y="2208831"/>
          <a:ext cx="8784101" cy="31521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43" name="Visio" r:id="rId5" imgW="6198781" imgH="2255504" progId="Visio.Drawing.15">
                  <p:embed/>
                </p:oleObj>
              </mc:Choice>
              <mc:Fallback>
                <p:oleObj name="Visio" r:id="rId5" imgW="6198781" imgH="2255504" progId="Visio.Drawing.15">
                  <p:embed/>
                  <p:pic>
                    <p:nvPicPr>
                      <p:cNvPr id="12" name="Object 11">
                        <a:extLst>
                          <a:ext uri="{FF2B5EF4-FFF2-40B4-BE49-F238E27FC236}">
                            <a16:creationId xmlns:a16="http://schemas.microsoft.com/office/drawing/2014/main" id="{65EDE187-9F73-4E14-B2FF-D41B50F12F8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28941" y="2208831"/>
                        <a:ext cx="8784101" cy="315216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6199122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Multicycle Datapath: </a:t>
            </a:r>
            <a:r>
              <a:rPr lang="en-US" sz="4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beq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62</a:t>
            </a:fld>
            <a:endParaRPr lang="en-US" dirty="0"/>
          </a:p>
        </p:txBody>
      </p:sp>
      <p:sp>
        <p:nvSpPr>
          <p:cNvPr id="3" name="Rectangle 6">
            <a:extLst>
              <a:ext uri="{FF2B5EF4-FFF2-40B4-BE49-F238E27FC236}">
                <a16:creationId xmlns:a16="http://schemas.microsoft.com/office/drawing/2014/main" id="{831C7490-55E8-4C38-81DD-6B676F28AD77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09600" y="990600"/>
            <a:ext cx="7696200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3200" dirty="0">
                <a:latin typeface="+mj-lt"/>
              </a:rPr>
              <a:t>Calculate branch target address: </a:t>
            </a:r>
          </a:p>
          <a:p>
            <a:pPr>
              <a:lnSpc>
                <a:spcPct val="90000"/>
              </a:lnSpc>
            </a:pPr>
            <a:r>
              <a:rPr lang="en-US" sz="3200" dirty="0">
                <a:latin typeface="+mj-lt"/>
              </a:rPr>
              <a:t>        	BTA = PC + </a:t>
            </a:r>
            <a:r>
              <a:rPr lang="en-US" sz="3200" dirty="0" err="1">
                <a:latin typeface="+mj-lt"/>
              </a:rPr>
              <a:t>imm</a:t>
            </a:r>
            <a:endParaRPr lang="en-US" sz="3200" dirty="0">
              <a:latin typeface="+mj-lt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A0A70E5-50CD-47CD-A331-A88048C9CFD8}"/>
              </a:ext>
            </a:extLst>
          </p:cNvPr>
          <p:cNvSpPr/>
          <p:nvPr/>
        </p:nvSpPr>
        <p:spPr>
          <a:xfrm>
            <a:off x="304800" y="5562600"/>
            <a:ext cx="8458200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dirty="0"/>
              <a:t>PC is updated in Fetch stage, so need to save </a:t>
            </a:r>
            <a:r>
              <a:rPr lang="en-US" sz="2400" b="1" dirty="0">
                <a:solidFill>
                  <a:srgbClr val="FF0000"/>
                </a:solidFill>
              </a:rPr>
              <a:t>old (current) PC</a:t>
            </a:r>
          </a:p>
        </p:txBody>
      </p:sp>
      <p:graphicFrame>
        <p:nvGraphicFramePr>
          <p:cNvPr id="24" name="Object 23">
            <a:extLst>
              <a:ext uri="{FF2B5EF4-FFF2-40B4-BE49-F238E27FC236}">
                <a16:creationId xmlns:a16="http://schemas.microsoft.com/office/drawing/2014/main" id="{BD0ADD5C-7524-4D53-8AEE-37BB23629F4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22508754"/>
              </p:ext>
            </p:extLst>
          </p:nvPr>
        </p:nvGraphicFramePr>
        <p:xfrm>
          <a:off x="125628" y="2177941"/>
          <a:ext cx="8707394" cy="32013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867" name="Visio" r:id="rId5" imgW="6198781" imgH="2255504" progId="Visio.Drawing.15">
                  <p:embed/>
                </p:oleObj>
              </mc:Choice>
              <mc:Fallback>
                <p:oleObj name="Visio" r:id="rId5" imgW="6198781" imgH="2255504" progId="Visio.Drawing.15">
                  <p:embed/>
                  <p:pic>
                    <p:nvPicPr>
                      <p:cNvPr id="22" name="Object 21">
                        <a:extLst>
                          <a:ext uri="{FF2B5EF4-FFF2-40B4-BE49-F238E27FC236}">
                            <a16:creationId xmlns:a16="http://schemas.microsoft.com/office/drawing/2014/main" id="{D7257F47-995F-4E69-A728-25ED38B0D55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25628" y="2177941"/>
                        <a:ext cx="8707394" cy="320136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5132013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Multicycle RISC-V Processor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63</a:t>
            </a:fld>
            <a:endParaRPr lang="en-US" dirty="0"/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2592826E-9CDD-494A-8B70-CB029E90863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73997035"/>
              </p:ext>
            </p:extLst>
          </p:nvPr>
        </p:nvGraphicFramePr>
        <p:xfrm>
          <a:off x="152400" y="966450"/>
          <a:ext cx="8774853" cy="528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891" name="Visio" r:id="rId4" imgW="6050351" imgH="3642234" progId="Visio.Drawing.15">
                  <p:embed/>
                </p:oleObj>
              </mc:Choice>
              <mc:Fallback>
                <p:oleObj name="Visio" r:id="rId4" imgW="6050351" imgH="3642234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2400" y="966450"/>
                        <a:ext cx="8774853" cy="5281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7671620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0" y="76200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+mj-lt"/>
              </a:rPr>
              <a:t>Chapter 7: Microarchitecture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DAA03A6C-70A8-504F-B2A9-E24C66359451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0" y="2438400"/>
            <a:ext cx="9144000" cy="1600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7200" b="1" dirty="0"/>
              <a:t>Multicycle Control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101692107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Multicycle Control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65</a:t>
            </a:fld>
            <a:endParaRPr lang="en-US" dirty="0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DBA553CA-3FD6-4355-8394-D8514BA9D2E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77453686"/>
              </p:ext>
            </p:extLst>
          </p:nvPr>
        </p:nvGraphicFramePr>
        <p:xfrm>
          <a:off x="3962400" y="1219200"/>
          <a:ext cx="4011893" cy="5105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16" name="Visio" r:id="rId4" imgW="1794351" imgH="2282229" progId="Visio.Drawing.15">
                  <p:embed/>
                </p:oleObj>
              </mc:Choice>
              <mc:Fallback>
                <p:oleObj name="Visio" r:id="rId4" imgW="1794351" imgH="2282229" progId="Visio.Drawing.15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DBA553CA-3FD6-4355-8394-D8514BA9D2E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962400" y="1219200"/>
                        <a:ext cx="4011893" cy="5105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C0358767-8B2D-4459-8CFB-E72B016A981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04800" y="1160891"/>
          <a:ext cx="3671808" cy="46886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17" name="Visio" r:id="rId6" imgW="1238055" imgH="1581016" progId="Visio.Drawing.15">
                  <p:embed/>
                </p:oleObj>
              </mc:Choice>
              <mc:Fallback>
                <p:oleObj name="Visio" r:id="rId6" imgW="1238055" imgH="1581016" progId="Visio.Drawing.15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C0358767-8B2D-4459-8CFB-E72B016A981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04800" y="1160891"/>
                        <a:ext cx="3671808" cy="46886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51278066-7417-45F5-BFD2-8B4E9624B4E8}"/>
              </a:ext>
            </a:extLst>
          </p:cNvPr>
          <p:cNvSpPr txBox="1"/>
          <p:nvPr/>
        </p:nvSpPr>
        <p:spPr>
          <a:xfrm>
            <a:off x="914400" y="762000"/>
            <a:ext cx="2667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  <a:latin typeface="+mj-lt"/>
              </a:rPr>
              <a:t>High-Level View</a:t>
            </a:r>
            <a:endParaRPr lang="en-US" sz="2800" b="1" dirty="0">
              <a:solidFill>
                <a:srgbClr val="0070C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CFC2D66-8CF4-424C-B565-7587ABA1D610}"/>
              </a:ext>
            </a:extLst>
          </p:cNvPr>
          <p:cNvSpPr txBox="1"/>
          <p:nvPr/>
        </p:nvSpPr>
        <p:spPr>
          <a:xfrm>
            <a:off x="4953000" y="762000"/>
            <a:ext cx="2667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  <a:latin typeface="+mj-lt"/>
              </a:rPr>
              <a:t>Low-Level View</a:t>
            </a:r>
            <a:endParaRPr lang="en-US" sz="2800" b="1" dirty="0">
              <a:solidFill>
                <a:srgbClr val="0070C0"/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1C5B18A-7C06-41DF-8CD6-3434EF801D8A}"/>
              </a:ext>
            </a:extLst>
          </p:cNvPr>
          <p:cNvGrpSpPr/>
          <p:nvPr/>
        </p:nvGrpSpPr>
        <p:grpSpPr>
          <a:xfrm>
            <a:off x="7418106" y="3886200"/>
            <a:ext cx="1573493" cy="1091863"/>
            <a:chOff x="7418106" y="3886200"/>
            <a:chExt cx="1573493" cy="1091863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AC93234-09C7-46FA-9A13-F91368F98B3B}"/>
                </a:ext>
              </a:extLst>
            </p:cNvPr>
            <p:cNvSpPr txBox="1"/>
            <p:nvPr/>
          </p:nvSpPr>
          <p:spPr>
            <a:xfrm>
              <a:off x="7418106" y="3962400"/>
              <a:ext cx="157349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rgbClr val="1D40EF"/>
                  </a:solidFill>
                </a:rPr>
                <a:t>ALU Decoder </a:t>
              </a:r>
              <a:r>
                <a:rPr lang="en-US" sz="2000" b="1" dirty="0"/>
                <a:t>same as single-cycle</a:t>
              </a: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4DDB3F98-B820-4AD7-96AD-9D743A2FFEC7}"/>
                </a:ext>
              </a:extLst>
            </p:cNvPr>
            <p:cNvSpPr/>
            <p:nvPr/>
          </p:nvSpPr>
          <p:spPr>
            <a:xfrm>
              <a:off x="7418106" y="3886200"/>
              <a:ext cx="1497294" cy="1091863"/>
            </a:xfrm>
            <a:prstGeom prst="rect">
              <a:avLst/>
            </a:prstGeom>
            <a:noFill/>
            <a:ln>
              <a:solidFill>
                <a:srgbClr val="1D40E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9441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+mj-lt"/>
              </a:rPr>
              <a:t>Multicycle Control: Instruction Decoder</a:t>
            </a:r>
            <a:endParaRPr lang="en-US" sz="40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66</a:t>
            </a:fld>
            <a:endParaRPr lang="en-US" dirty="0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7580DFC3-B6F5-41CB-A9BE-40192F2F5CA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89271761"/>
              </p:ext>
            </p:extLst>
          </p:nvPr>
        </p:nvGraphicFramePr>
        <p:xfrm>
          <a:off x="1828800" y="1143000"/>
          <a:ext cx="5014572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39" name="Visio" r:id="rId4" imgW="1628918" imgH="289699" progId="Visio.Drawing.11">
                  <p:embed/>
                </p:oleObj>
              </mc:Choice>
              <mc:Fallback>
                <p:oleObj name="Visio" r:id="rId4" imgW="1628918" imgH="289699" progId="Visio.Drawing.11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828800" y="1143000"/>
                        <a:ext cx="5014572" cy="1066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E2F60327-5782-4F13-B843-32212A6FBF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6328634"/>
              </p:ext>
            </p:extLst>
          </p:nvPr>
        </p:nvGraphicFramePr>
        <p:xfrm>
          <a:off x="1981200" y="2590800"/>
          <a:ext cx="5029200" cy="2590800"/>
        </p:xfrm>
        <a:graphic>
          <a:graphicData uri="http://schemas.openxmlformats.org/drawingml/2006/table">
            <a:tbl>
              <a:tblPr/>
              <a:tblGrid>
                <a:gridCol w="1219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33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op</a:t>
                      </a:r>
                      <a:endParaRPr kumimoji="0" 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Instruction</a:t>
                      </a:r>
                      <a:endParaRPr kumimoji="0" 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ImmSrc</a:t>
                      </a:r>
                      <a:endParaRPr kumimoji="0" 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3</a:t>
                      </a:r>
                      <a:endParaRPr kumimoji="0" 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lw</a:t>
                      </a:r>
                      <a:endParaRPr kumimoji="0" lang="en-US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00</a:t>
                      </a: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35</a:t>
                      </a: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sw</a:t>
                      </a:r>
                      <a:endParaRPr kumimoji="0" lang="en-US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01</a:t>
                      </a: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51</a:t>
                      </a:r>
                      <a:endParaRPr kumimoji="0" 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R-type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XX</a:t>
                      </a: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99</a:t>
                      </a:r>
                      <a:endParaRPr kumimoji="0" 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beq</a:t>
                      </a:r>
                      <a:endParaRPr kumimoji="0" lang="en-US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10</a:t>
                      </a: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1203868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Multicycle Control: Main FSM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67</a:t>
            </a:fld>
            <a:endParaRPr lang="en-US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946CA2E6-4346-4CB7-A3C8-A0EF4D1C7DC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57991737"/>
              </p:ext>
            </p:extLst>
          </p:nvPr>
        </p:nvGraphicFramePr>
        <p:xfrm>
          <a:off x="381000" y="995278"/>
          <a:ext cx="5408613" cy="51007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63" name="Visio" r:id="rId5" imgW="1672714" imgH="1577199" progId="Visio.Drawing.15">
                  <p:embed/>
                </p:oleObj>
              </mc:Choice>
              <mc:Fallback>
                <p:oleObj name="Visio" r:id="rId5" imgW="1672714" imgH="1577199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81000" y="995278"/>
                        <a:ext cx="5408613" cy="510072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6">
            <a:extLst>
              <a:ext uri="{FF2B5EF4-FFF2-40B4-BE49-F238E27FC236}">
                <a16:creationId xmlns:a16="http://schemas.microsoft.com/office/drawing/2014/main" id="{8B6A340F-FC7E-4BAB-BFD5-ED778BB6B082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943600" y="1676400"/>
            <a:ext cx="2897188" cy="426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400" b="1" dirty="0">
                <a:latin typeface="+mj-lt"/>
              </a:rPr>
              <a:t>To declutter FSM: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070C0"/>
                </a:solidFill>
                <a:latin typeface="+mj-lt"/>
              </a:rPr>
              <a:t>Write enable signals</a:t>
            </a:r>
            <a:r>
              <a:rPr lang="en-US" sz="2400" dirty="0">
                <a:latin typeface="+mj-lt"/>
              </a:rPr>
              <a:t> (</a:t>
            </a:r>
            <a:r>
              <a:rPr lang="en-US" sz="2400" dirty="0" err="1">
                <a:latin typeface="+mj-lt"/>
              </a:rPr>
              <a:t>RegWrite</a:t>
            </a:r>
            <a:r>
              <a:rPr lang="en-US" sz="2400" dirty="0">
                <a:latin typeface="+mj-lt"/>
              </a:rPr>
              <a:t>, </a:t>
            </a:r>
            <a:r>
              <a:rPr lang="en-US" sz="2400" dirty="0" err="1">
                <a:latin typeface="+mj-lt"/>
              </a:rPr>
              <a:t>MemWrite</a:t>
            </a:r>
            <a:r>
              <a:rPr lang="en-US" sz="2400" dirty="0">
                <a:latin typeface="+mj-lt"/>
              </a:rPr>
              <a:t>, </a:t>
            </a:r>
            <a:r>
              <a:rPr lang="en-US" sz="2400" dirty="0" err="1">
                <a:latin typeface="+mj-lt"/>
              </a:rPr>
              <a:t>IRWrite</a:t>
            </a:r>
            <a:r>
              <a:rPr lang="en-US" sz="2400" dirty="0">
                <a:latin typeface="+mj-lt"/>
              </a:rPr>
              <a:t>, </a:t>
            </a:r>
            <a:r>
              <a:rPr lang="en-US" sz="2400" dirty="0" err="1">
                <a:latin typeface="+mj-lt"/>
              </a:rPr>
              <a:t>PCUpdate</a:t>
            </a:r>
            <a:r>
              <a:rPr lang="en-US" sz="2400" dirty="0">
                <a:latin typeface="+mj-lt"/>
              </a:rPr>
              <a:t>, and Branch) are </a:t>
            </a:r>
            <a:r>
              <a:rPr lang="en-US" sz="2400" b="1" dirty="0">
                <a:solidFill>
                  <a:srgbClr val="0070C0"/>
                </a:solidFill>
                <a:latin typeface="+mj-lt"/>
              </a:rPr>
              <a:t>0</a:t>
            </a:r>
            <a:r>
              <a:rPr lang="en-US" sz="2400" dirty="0">
                <a:latin typeface="+mj-lt"/>
              </a:rPr>
              <a:t> if not listed in a state.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2400" dirty="0">
              <a:latin typeface="+mj-lt"/>
            </a:endParaRP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070C0"/>
                </a:solidFill>
                <a:latin typeface="+mj-lt"/>
              </a:rPr>
              <a:t>Other signals are don’t care</a:t>
            </a:r>
            <a:r>
              <a:rPr lang="en-US" sz="2400" dirty="0">
                <a:latin typeface="+mj-lt"/>
              </a:rPr>
              <a:t> if not listed in a state</a:t>
            </a:r>
          </a:p>
        </p:txBody>
      </p:sp>
    </p:spTree>
    <p:extLst>
      <p:ext uri="{BB962C8B-B14F-4D97-AF65-F5344CB8AC3E}">
        <p14:creationId xmlns:p14="http://schemas.microsoft.com/office/powerpoint/2010/main" val="429293804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Main FSM: Fetch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68</a:t>
            </a:fld>
            <a:endParaRPr lang="en-US" dirty="0"/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B2D7AF0B-60C0-4855-A335-1B681AAA15D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42897848"/>
              </p:ext>
            </p:extLst>
          </p:nvPr>
        </p:nvGraphicFramePr>
        <p:xfrm>
          <a:off x="22860" y="973818"/>
          <a:ext cx="8948650" cy="51904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988" name="Visio" r:id="rId4" imgW="6278738" imgH="3642234" progId="Visio.Drawing.15">
                  <p:embed/>
                </p:oleObj>
              </mc:Choice>
              <mc:Fallback>
                <p:oleObj name="Visio" r:id="rId4" imgW="6278738" imgH="3642234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2860" y="973818"/>
                        <a:ext cx="8948650" cy="519044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3FCD0C5F-8687-4B52-BC1B-030B4F02185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39748750"/>
              </p:ext>
            </p:extLst>
          </p:nvPr>
        </p:nvGraphicFramePr>
        <p:xfrm>
          <a:off x="152401" y="989162"/>
          <a:ext cx="1413214" cy="1373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989" name="Visio" r:id="rId6" imgW="948849" imgH="922224" progId="Visio.Drawing.15">
                  <p:embed/>
                </p:oleObj>
              </mc:Choice>
              <mc:Fallback>
                <p:oleObj name="Visio" r:id="rId6" imgW="948849" imgH="922224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2401" y="989162"/>
                        <a:ext cx="1413214" cy="137303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1833140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66FE4BBB-D580-4A83-9781-3210B64BA7E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59118672"/>
              </p:ext>
            </p:extLst>
          </p:nvPr>
        </p:nvGraphicFramePr>
        <p:xfrm>
          <a:off x="-99060" y="883920"/>
          <a:ext cx="9098280" cy="533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12" name="Visio" r:id="rId4" imgW="6431422" imgH="3726227" progId="Visio.Drawing.15">
                  <p:embed/>
                </p:oleObj>
              </mc:Choice>
              <mc:Fallback>
                <p:oleObj name="Visio" r:id="rId4" imgW="6431422" imgH="3726227" progId="Visio.Drawing.15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9BB22214-A5F9-49CD-AB09-1ACCC2D9493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99060" y="883920"/>
                        <a:ext cx="9098280" cy="533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Main FSM: Decode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69</a:t>
            </a:fld>
            <a:endParaRPr lang="en-US" dirty="0"/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D122D015-A45E-4143-9CFE-CB9FB48783E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96711365"/>
              </p:ext>
            </p:extLst>
          </p:nvPr>
        </p:nvGraphicFramePr>
        <p:xfrm>
          <a:off x="152400" y="990600"/>
          <a:ext cx="2771531" cy="1371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13" name="Visio" r:id="rId6" imgW="1863249" imgH="922224" progId="Visio.Drawing.15">
                  <p:embed/>
                </p:oleObj>
              </mc:Choice>
              <mc:Fallback>
                <p:oleObj name="Visio" r:id="rId6" imgW="1863249" imgH="922224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2400" y="990600"/>
                        <a:ext cx="2771531" cy="13716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DD39177A-A4C5-4045-87A6-B1C99EBF8639}"/>
              </a:ext>
            </a:extLst>
          </p:cNvPr>
          <p:cNvSpPr txBox="1"/>
          <p:nvPr/>
        </p:nvSpPr>
        <p:spPr>
          <a:xfrm>
            <a:off x="4953000" y="1066800"/>
            <a:ext cx="35052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+mj-lt"/>
              </a:rPr>
              <a:t>Recall that </a:t>
            </a:r>
            <a:r>
              <a:rPr lang="en-US" sz="1800" b="1" i="1" dirty="0" err="1">
                <a:solidFill>
                  <a:srgbClr val="0070C0"/>
                </a:solidFill>
                <a:latin typeface="+mj-lt"/>
              </a:rPr>
              <a:t>ImmSrc</a:t>
            </a:r>
            <a:r>
              <a:rPr lang="en-US" sz="1800" dirty="0">
                <a:latin typeface="+mj-lt"/>
              </a:rPr>
              <a:t> is determined by the </a:t>
            </a:r>
            <a:r>
              <a:rPr lang="en-US" sz="1800" b="1" dirty="0">
                <a:latin typeface="+mj-lt"/>
              </a:rPr>
              <a:t>Instruction Decoder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9289882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Architectural State Elements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5BE6367C-437A-49F8-83F7-CF5A46679EEE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533400" y="990600"/>
            <a:ext cx="8305800" cy="4953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90000"/>
              </a:lnSpc>
              <a:buNone/>
            </a:pPr>
            <a:r>
              <a:rPr lang="en-US" dirty="0"/>
              <a:t>Determines everything about a processor:</a:t>
            </a:r>
          </a:p>
          <a:p>
            <a:pPr lvl="1">
              <a:lnSpc>
                <a:spcPct val="90000"/>
              </a:lnSpc>
            </a:pPr>
            <a:r>
              <a:rPr lang="en-US" b="1" dirty="0">
                <a:solidFill>
                  <a:srgbClr val="0070C0"/>
                </a:solidFill>
              </a:rPr>
              <a:t>Architectural state:</a:t>
            </a:r>
          </a:p>
          <a:p>
            <a:pPr lvl="2">
              <a:lnSpc>
                <a:spcPct val="90000"/>
              </a:lnSpc>
            </a:pPr>
            <a:r>
              <a:rPr lang="en-US" sz="2800" dirty="0"/>
              <a:t>32 registers</a:t>
            </a:r>
          </a:p>
          <a:p>
            <a:pPr lvl="2">
              <a:lnSpc>
                <a:spcPct val="90000"/>
              </a:lnSpc>
            </a:pPr>
            <a:r>
              <a:rPr lang="en-US" sz="2800" dirty="0"/>
              <a:t>PC</a:t>
            </a:r>
          </a:p>
          <a:p>
            <a:pPr lvl="2">
              <a:lnSpc>
                <a:spcPct val="90000"/>
              </a:lnSpc>
            </a:pPr>
            <a:r>
              <a:rPr lang="en-US" sz="2800" dirty="0"/>
              <a:t>Memory</a:t>
            </a:r>
          </a:p>
          <a:p>
            <a:pPr lvl="1">
              <a:lnSpc>
                <a:spcPct val="9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179994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1C8D8D02-351D-4C38-9519-82095D22760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43660816"/>
              </p:ext>
            </p:extLst>
          </p:nvPr>
        </p:nvGraphicFramePr>
        <p:xfrm>
          <a:off x="152400" y="914400"/>
          <a:ext cx="8763000" cy="52730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36" name="Visio" r:id="rId4" imgW="6274911" imgH="3726227" progId="Visio.Drawing.15">
                  <p:embed/>
                </p:oleObj>
              </mc:Choice>
              <mc:Fallback>
                <p:oleObj name="Visio" r:id="rId4" imgW="6274911" imgH="3726227" progId="Visio.Drawing.15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71BB9F65-D996-4626-800F-9A6B9B9A641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2400" y="914400"/>
                        <a:ext cx="8763000" cy="52730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Main FSM: Address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70</a:t>
            </a:fld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E92D52E-9B3F-4804-A191-025082DCF29F}"/>
              </a:ext>
            </a:extLst>
          </p:cNvPr>
          <p:cNvSpPr/>
          <p:nvPr/>
        </p:nvSpPr>
        <p:spPr>
          <a:xfrm>
            <a:off x="381000" y="838200"/>
            <a:ext cx="2514600" cy="1066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02DC6BCC-E037-49BF-BB75-B9CF7A3D51A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33399822"/>
              </p:ext>
            </p:extLst>
          </p:nvPr>
        </p:nvGraphicFramePr>
        <p:xfrm>
          <a:off x="152400" y="762000"/>
          <a:ext cx="2585469" cy="228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37" name="Visio" r:id="rId6" imgW="2206043" imgH="1950924" progId="Visio.Drawing.15">
                  <p:embed/>
                </p:oleObj>
              </mc:Choice>
              <mc:Fallback>
                <p:oleObj name="Visio" r:id="rId6" imgW="2206043" imgH="1950924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2400" y="762000"/>
                        <a:ext cx="2585469" cy="2286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6249073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Main FSM: Read Memory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71</a:t>
            </a:fld>
            <a:endParaRPr lang="en-US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0A5AA769-ECAA-4FC3-B8DA-561EB6F293B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67901695"/>
              </p:ext>
            </p:extLst>
          </p:nvPr>
        </p:nvGraphicFramePr>
        <p:xfrm>
          <a:off x="2209800" y="715685"/>
          <a:ext cx="4572000" cy="56100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59" name="Visio" r:id="rId4" imgW="2335335" imgH="2865089" progId="Visio.Drawing.15">
                  <p:embed/>
                </p:oleObj>
              </mc:Choice>
              <mc:Fallback>
                <p:oleObj name="Visio" r:id="rId4" imgW="2335335" imgH="2865089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209800" y="715685"/>
                        <a:ext cx="4572000" cy="56100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1850920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Main FSM: Read Memory Datapath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72</a:t>
            </a:fld>
            <a:endParaRPr lang="en-US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A50A414F-D342-4C47-9A02-CE4AF0AB083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87553486"/>
              </p:ext>
            </p:extLst>
          </p:nvPr>
        </p:nvGraphicFramePr>
        <p:xfrm>
          <a:off x="457200" y="1143000"/>
          <a:ext cx="8613979" cy="4945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084" name="Visio" r:id="rId4" imgW="6343809" imgH="3642234" progId="Visio.Drawing.15">
                  <p:embed/>
                </p:oleObj>
              </mc:Choice>
              <mc:Fallback>
                <p:oleObj name="Visio" r:id="rId4" imgW="6343809" imgH="3642234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57200" y="1143000"/>
                        <a:ext cx="8613979" cy="49450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44BB4D71-344F-4D36-8DA0-8A007ACA677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90111735"/>
              </p:ext>
            </p:extLst>
          </p:nvPr>
        </p:nvGraphicFramePr>
        <p:xfrm>
          <a:off x="276225" y="990600"/>
          <a:ext cx="1447800" cy="144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085" name="Visio" r:id="rId6" imgW="720037" imgH="720302" progId="Visio.Drawing.15">
                  <p:embed/>
                </p:oleObj>
              </mc:Choice>
              <mc:Fallback>
                <p:oleObj name="Visio" r:id="rId6" imgW="720037" imgH="720302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76225" y="990600"/>
                        <a:ext cx="1447800" cy="14478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bg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8463682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Main FSM: Write RF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73</a:t>
            </a:fld>
            <a:endParaRPr lang="en-US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7C2075D8-C4CD-490F-8926-62316149EF5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83869347"/>
              </p:ext>
            </p:extLst>
          </p:nvPr>
        </p:nvGraphicFramePr>
        <p:xfrm>
          <a:off x="2743200" y="819601"/>
          <a:ext cx="3376613" cy="5465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07" name="Visio" r:id="rId4" imgW="2335335" imgH="3779677" progId="Visio.Drawing.15">
                  <p:embed/>
                </p:oleObj>
              </mc:Choice>
              <mc:Fallback>
                <p:oleObj name="Visio" r:id="rId4" imgW="2335335" imgH="3779677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743200" y="819601"/>
                        <a:ext cx="3376613" cy="5465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2523322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Main FSM: Write RF Datapath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74</a:t>
            </a:fld>
            <a:endParaRPr lang="en-US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6225AC7D-A084-4F58-AEA0-6E6449E15FE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69367917"/>
              </p:ext>
            </p:extLst>
          </p:nvPr>
        </p:nvGraphicFramePr>
        <p:xfrm>
          <a:off x="252812" y="1066800"/>
          <a:ext cx="8639964" cy="5029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32" name="Visio" r:id="rId4" imgW="6256197" imgH="3642234" progId="Visio.Drawing.15">
                  <p:embed/>
                </p:oleObj>
              </mc:Choice>
              <mc:Fallback>
                <p:oleObj name="Visio" r:id="rId4" imgW="6256197" imgH="3642234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52812" y="1066800"/>
                        <a:ext cx="8639964" cy="5029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A00F32A5-C71E-4EEF-BED6-6AF3EE06ADA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83122821"/>
              </p:ext>
            </p:extLst>
          </p:nvPr>
        </p:nvGraphicFramePr>
        <p:xfrm>
          <a:off x="152400" y="914400"/>
          <a:ext cx="1428750" cy="142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33" name="Visio" r:id="rId6" imgW="720037" imgH="720302" progId="Visio.Drawing.15">
                  <p:embed/>
                </p:oleObj>
              </mc:Choice>
              <mc:Fallback>
                <p:oleObj name="Visio" r:id="rId6" imgW="720037" imgH="720302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2400" y="914400"/>
                        <a:ext cx="1428750" cy="142875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bg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8278379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Main FSM: Fetch Revisited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75</a:t>
            </a:fld>
            <a:endParaRPr lang="en-US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6BFB41EE-5BE1-428F-8CD3-CC05FAA0137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67649400"/>
              </p:ext>
            </p:extLst>
          </p:nvPr>
        </p:nvGraphicFramePr>
        <p:xfrm>
          <a:off x="3434719" y="884872"/>
          <a:ext cx="3499481" cy="54000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156" name="Visio" r:id="rId5" imgW="2449741" imgH="3779677" progId="Visio.Drawing.15">
                  <p:embed/>
                </p:oleObj>
              </mc:Choice>
              <mc:Fallback>
                <p:oleObj name="Visio" r:id="rId5" imgW="2449741" imgH="3779677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434719" y="884872"/>
                        <a:ext cx="3499481" cy="54000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7ADED98C-8E0F-46F9-9AF9-087868ED04B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95639172"/>
              </p:ext>
            </p:extLst>
          </p:nvPr>
        </p:nvGraphicFramePr>
        <p:xfrm>
          <a:off x="3433449" y="889000"/>
          <a:ext cx="3499481" cy="54000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157" name="Visio" r:id="rId7" imgW="2449741" imgH="3779677" progId="Visio.Drawing.15">
                  <p:embed/>
                </p:oleObj>
              </mc:Choice>
              <mc:Fallback>
                <p:oleObj name="Visio" r:id="rId7" imgW="2449741" imgH="3779677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433449" y="889000"/>
                        <a:ext cx="3499481" cy="540004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bg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6">
            <a:extLst>
              <a:ext uri="{FF2B5EF4-FFF2-40B4-BE49-F238E27FC236}">
                <a16:creationId xmlns:a16="http://schemas.microsoft.com/office/drawing/2014/main" id="{D85EFE3B-3118-433E-8BBC-A53F11F30F8A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457200" y="2362200"/>
            <a:ext cx="2590800" cy="160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400" dirty="0">
                <a:latin typeface="+mj-lt"/>
              </a:rPr>
              <a:t>Calculate </a:t>
            </a:r>
            <a:r>
              <a:rPr lang="en-US" sz="2400" b="1" dirty="0">
                <a:solidFill>
                  <a:srgbClr val="FF0000"/>
                </a:solidFill>
                <a:latin typeface="+mj-lt"/>
              </a:rPr>
              <a:t>PC+4</a:t>
            </a:r>
            <a:r>
              <a:rPr lang="en-US" sz="2400" dirty="0">
                <a:latin typeface="+mj-lt"/>
              </a:rPr>
              <a:t> during Fetch stage (ALU isn’t being used)</a:t>
            </a:r>
          </a:p>
        </p:txBody>
      </p:sp>
    </p:spTree>
    <p:extLst>
      <p:ext uri="{BB962C8B-B14F-4D97-AF65-F5344CB8AC3E}">
        <p14:creationId xmlns:p14="http://schemas.microsoft.com/office/powerpoint/2010/main" val="1352250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F44BDA7-54FA-44E4-BB6C-76B9F8A68E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00" y="914400"/>
            <a:ext cx="8853330" cy="525272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Main FSM: Fetch (PC+4) Datapath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76</a:t>
            </a:fld>
            <a:endParaRPr lang="en-US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1E9AD394-ACDE-485C-A4F3-153970290EC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81470385"/>
              </p:ext>
            </p:extLst>
          </p:nvPr>
        </p:nvGraphicFramePr>
        <p:xfrm>
          <a:off x="57785" y="848360"/>
          <a:ext cx="1636565" cy="15900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179" name="Visio" r:id="rId6" imgW="948849" imgH="922224" progId="Visio.Drawing.15">
                  <p:embed/>
                </p:oleObj>
              </mc:Choice>
              <mc:Fallback>
                <p:oleObj name="Visio" r:id="rId6" imgW="948849" imgH="922224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7785" y="848360"/>
                        <a:ext cx="1636565" cy="159004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bg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6">
            <a:extLst>
              <a:ext uri="{FF2B5EF4-FFF2-40B4-BE49-F238E27FC236}">
                <a16:creationId xmlns:a16="http://schemas.microsoft.com/office/drawing/2014/main" id="{C2D5FA6E-BA9C-44B9-9FB0-780C400F5DB6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715000" y="995680"/>
            <a:ext cx="2895600" cy="7569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400" b="1" dirty="0">
                <a:solidFill>
                  <a:srgbClr val="0070C0"/>
                </a:solidFill>
                <a:latin typeface="+mj-lt"/>
              </a:rPr>
              <a:t>Fetch</a:t>
            </a:r>
            <a:r>
              <a:rPr lang="en-US" sz="2400" dirty="0">
                <a:latin typeface="+mj-lt"/>
              </a:rPr>
              <a:t> Instruction </a:t>
            </a:r>
            <a:r>
              <a:rPr lang="en-US" sz="2400" b="1" dirty="0">
                <a:latin typeface="+mj-lt"/>
              </a:rPr>
              <a:t>and</a:t>
            </a:r>
          </a:p>
          <a:p>
            <a:pPr>
              <a:lnSpc>
                <a:spcPct val="90000"/>
              </a:lnSpc>
            </a:pPr>
            <a:r>
              <a:rPr lang="en-US" sz="2400" b="1" dirty="0">
                <a:solidFill>
                  <a:srgbClr val="FF0000"/>
                </a:solidFill>
                <a:latin typeface="+mj-lt"/>
              </a:rPr>
              <a:t>Increment</a:t>
            </a:r>
            <a:r>
              <a:rPr lang="en-US" sz="2400" dirty="0">
                <a:latin typeface="+mj-lt"/>
              </a:rPr>
              <a:t> </a:t>
            </a:r>
            <a:r>
              <a:rPr lang="en-US" sz="2400" b="1" dirty="0">
                <a:solidFill>
                  <a:srgbClr val="FF0000"/>
                </a:solidFill>
                <a:latin typeface="+mj-lt"/>
              </a:rPr>
              <a:t>PC</a:t>
            </a:r>
            <a:endParaRPr lang="en-US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0803747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0" y="76200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+mj-lt"/>
              </a:rPr>
              <a:t>Chapter 7: Microarchitecture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DAA03A6C-70A8-504F-B2A9-E24C66359451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0" y="2438400"/>
            <a:ext cx="9144000" cy="1600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7200" b="1" dirty="0"/>
              <a:t>Multicycle Control: Other Instructions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344984797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Main FSM: </a:t>
            </a:r>
            <a:r>
              <a:rPr lang="en-US" sz="4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sw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78</a:t>
            </a:fld>
            <a:endParaRPr lang="en-US" dirty="0"/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2A8106C5-DE11-4109-A234-1A3FCAD8976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7134651"/>
              </p:ext>
            </p:extLst>
          </p:nvPr>
        </p:nvGraphicFramePr>
        <p:xfrm>
          <a:off x="2590800" y="774804"/>
          <a:ext cx="3596530" cy="55497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03" name="Visio" r:id="rId4" imgW="2449741" imgH="3779677" progId="Visio.Drawing.15">
                  <p:embed/>
                </p:oleObj>
              </mc:Choice>
              <mc:Fallback>
                <p:oleObj name="Visio" r:id="rId4" imgW="2449741" imgH="3779677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590800" y="774804"/>
                        <a:ext cx="3596530" cy="554979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3391263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Main FSM: </a:t>
            </a:r>
            <a:r>
              <a:rPr lang="en-US" sz="4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sw</a:t>
            </a:r>
            <a:r>
              <a:rPr lang="en-US" sz="4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4400" dirty="0">
                <a:solidFill>
                  <a:schemeClr val="bg1"/>
                </a:solidFill>
                <a:latin typeface="+mj-lt"/>
                <a:cs typeface="Courier New" panose="02070309020205020404" pitchFamily="49" charset="0"/>
              </a:rPr>
              <a:t>Datapath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79</a:t>
            </a:fld>
            <a:endParaRPr lang="en-US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B340B89E-0D37-47F2-AB82-4EE754171B5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22738776"/>
              </p:ext>
            </p:extLst>
          </p:nvPr>
        </p:nvGraphicFramePr>
        <p:xfrm>
          <a:off x="76200" y="824615"/>
          <a:ext cx="8915400" cy="51646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28" name="Visio" r:id="rId4" imgW="6343809" imgH="3726227" progId="Visio.Drawing.15">
                  <p:embed/>
                </p:oleObj>
              </mc:Choice>
              <mc:Fallback>
                <p:oleObj name="Visio" r:id="rId4" imgW="6343809" imgH="3726227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6200" y="824615"/>
                        <a:ext cx="8915400" cy="516462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76761679-4A74-488F-925D-EA158AAECAC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31549079"/>
              </p:ext>
            </p:extLst>
          </p:nvPr>
        </p:nvGraphicFramePr>
        <p:xfrm>
          <a:off x="106680" y="990600"/>
          <a:ext cx="1371600" cy="1371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29" name="Visio" r:id="rId6" imgW="720037" imgH="720302" progId="Visio.Drawing.15">
                  <p:embed/>
                </p:oleObj>
              </mc:Choice>
              <mc:Fallback>
                <p:oleObj name="Visio" r:id="rId6" imgW="720037" imgH="720302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06680" y="990600"/>
                        <a:ext cx="1371600" cy="13716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bg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364500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RISC-V Architectural State Elements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8</a:t>
            </a:fld>
            <a:endParaRPr lang="en-US" dirty="0"/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ED8F7287-A463-4E4D-87C6-12A9562722C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02509440"/>
              </p:ext>
            </p:extLst>
          </p:nvPr>
        </p:nvGraphicFramePr>
        <p:xfrm>
          <a:off x="228600" y="1752600"/>
          <a:ext cx="8492409" cy="213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" name="Visio" r:id="rId4" imgW="3531711" imgH="887864" progId="Visio.Drawing.15">
                  <p:embed/>
                </p:oleObj>
              </mc:Choice>
              <mc:Fallback>
                <p:oleObj name="Visio" r:id="rId4" imgW="3531711" imgH="887864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28600" y="1752600"/>
                        <a:ext cx="8492409" cy="2133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1409763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Main FSM: R-Type Execute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80</a:t>
            </a:fld>
            <a:endParaRPr lang="en-US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C8CB952C-C25B-4E29-A9E4-193CECC2D90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96586667"/>
              </p:ext>
            </p:extLst>
          </p:nvPr>
        </p:nvGraphicFramePr>
        <p:xfrm>
          <a:off x="2603857" y="740209"/>
          <a:ext cx="4125556" cy="55843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251" name="Visio" r:id="rId4" imgW="2792535" imgH="3779677" progId="Visio.Drawing.15">
                  <p:embed/>
                </p:oleObj>
              </mc:Choice>
              <mc:Fallback>
                <p:oleObj name="Visio" r:id="rId4" imgW="2792535" imgH="3779677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603857" y="740209"/>
                        <a:ext cx="4125556" cy="55843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4424915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ECE505F8-6D38-4BDF-A1C1-CE467D54B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99863801"/>
              </p:ext>
            </p:extLst>
          </p:nvPr>
        </p:nvGraphicFramePr>
        <p:xfrm>
          <a:off x="148082" y="1066800"/>
          <a:ext cx="8919718" cy="5173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276" name="Visio" r:id="rId4" imgW="6278738" imgH="3642234" progId="Visio.Drawing.15">
                  <p:embed/>
                </p:oleObj>
              </mc:Choice>
              <mc:Fallback>
                <p:oleObj name="Visio" r:id="rId4" imgW="6278738" imgH="3642234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48082" y="1066800"/>
                        <a:ext cx="8919718" cy="51736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457200" y="68759"/>
            <a:ext cx="8382000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300" dirty="0">
                <a:solidFill>
                  <a:schemeClr val="bg1"/>
                </a:solidFill>
                <a:latin typeface="+mj-lt"/>
              </a:rPr>
              <a:t>Main FSM: R-Type Execute Datapath</a:t>
            </a:r>
            <a:endParaRPr lang="en-US" sz="43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81</a:t>
            </a:fld>
            <a:endParaRPr lang="en-US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F86C8B02-8B4A-48A6-B8A4-7607EECA778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27181204"/>
              </p:ext>
            </p:extLst>
          </p:nvPr>
        </p:nvGraphicFramePr>
        <p:xfrm>
          <a:off x="223718" y="914400"/>
          <a:ext cx="1371600" cy="1371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277" name="Visio" r:id="rId6" imgW="720037" imgH="720302" progId="Visio.Drawing.15">
                  <p:embed/>
                </p:oleObj>
              </mc:Choice>
              <mc:Fallback>
                <p:oleObj name="Visio" r:id="rId6" imgW="720037" imgH="720302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23718" y="914400"/>
                        <a:ext cx="1371600" cy="13716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bg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2271326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Main FSM: R-Type ALU Write Back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82</a:t>
            </a:fld>
            <a:endParaRPr lang="en-US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ED472D14-A3D5-4FA7-836B-3B710B76E38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62729170"/>
              </p:ext>
            </p:extLst>
          </p:nvPr>
        </p:nvGraphicFramePr>
        <p:xfrm>
          <a:off x="2590800" y="823709"/>
          <a:ext cx="4007574" cy="54246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299" name="Visio" r:id="rId4" imgW="2792535" imgH="3779677" progId="Visio.Drawing.15">
                  <p:embed/>
                </p:oleObj>
              </mc:Choice>
              <mc:Fallback>
                <p:oleObj name="Visio" r:id="rId4" imgW="2792535" imgH="3779677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590800" y="823709"/>
                        <a:ext cx="4007574" cy="54246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3680983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Main FSM: R-Type ALU Write Back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83</a:t>
            </a:fld>
            <a:endParaRPr lang="en-US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696BD3D8-1817-419D-B763-FCE2CDFEA63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62327154"/>
              </p:ext>
            </p:extLst>
          </p:nvPr>
        </p:nvGraphicFramePr>
        <p:xfrm>
          <a:off x="176450" y="1143000"/>
          <a:ext cx="8719460" cy="5097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324" name="Visio" r:id="rId4" imgW="6229403" imgH="3642234" progId="Visio.Drawing.15">
                  <p:embed/>
                </p:oleObj>
              </mc:Choice>
              <mc:Fallback>
                <p:oleObj name="Visio" r:id="rId4" imgW="6229403" imgH="3642234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76450" y="1143000"/>
                        <a:ext cx="8719460" cy="5097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9D843750-3D8F-427D-9858-7037D099C3B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40647386"/>
              </p:ext>
            </p:extLst>
          </p:nvPr>
        </p:nvGraphicFramePr>
        <p:xfrm>
          <a:off x="225662" y="987662"/>
          <a:ext cx="1298338" cy="1298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325" name="Visio" r:id="rId6" imgW="720037" imgH="720302" progId="Visio.Drawing.15">
                  <p:embed/>
                </p:oleObj>
              </mc:Choice>
              <mc:Fallback>
                <p:oleObj name="Visio" r:id="rId6" imgW="720037" imgH="720302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25662" y="987662"/>
                        <a:ext cx="1298338" cy="129833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bg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0952296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Main FSM: </a:t>
            </a:r>
            <a:r>
              <a:rPr lang="en-US" sz="4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beq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84</a:t>
            </a:fld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F6F2FD2-0301-42C5-B91E-27BED1C6662C}"/>
              </a:ext>
            </a:extLst>
          </p:cNvPr>
          <p:cNvSpPr/>
          <p:nvPr/>
        </p:nvSpPr>
        <p:spPr>
          <a:xfrm>
            <a:off x="685800" y="998964"/>
            <a:ext cx="75438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b="1" dirty="0"/>
              <a:t>Need to calculate: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Branch Target Address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b="1" dirty="0"/>
              <a:t>rs1 </a:t>
            </a:r>
            <a:r>
              <a:rPr lang="en-US" sz="2800" dirty="0"/>
              <a:t>- </a:t>
            </a:r>
            <a:r>
              <a:rPr lang="en-US" sz="2800" b="1" dirty="0"/>
              <a:t>rs2</a:t>
            </a:r>
            <a:r>
              <a:rPr lang="en-US" sz="2800" dirty="0"/>
              <a:t> (to see if equal)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/>
              <a:t>ALU</a:t>
            </a:r>
            <a:r>
              <a:rPr lang="en-US" sz="2800" dirty="0"/>
              <a:t> isn’t being used in Decode stage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Use it to calculate Target Address (PC + </a:t>
            </a:r>
            <a:r>
              <a:rPr lang="en-US" sz="2800" dirty="0" err="1"/>
              <a:t>imm</a:t>
            </a:r>
            <a:r>
              <a:rPr lang="en-US" sz="28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77432120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Main FSM: Decode Revisited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85</a:t>
            </a:fld>
            <a:endParaRPr lang="en-US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2B5D8F17-070B-4B8C-9010-BAF6B2FA424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89035639"/>
              </p:ext>
            </p:extLst>
          </p:nvPr>
        </p:nvGraphicFramePr>
        <p:xfrm>
          <a:off x="1327274" y="914400"/>
          <a:ext cx="6521326" cy="533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348" name="Visio" r:id="rId5" imgW="4621335" imgH="3779677" progId="Visio.Drawing.15">
                  <p:embed/>
                </p:oleObj>
              </mc:Choice>
              <mc:Fallback>
                <p:oleObj name="Visio" r:id="rId5" imgW="4621335" imgH="3779677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327274" y="914400"/>
                        <a:ext cx="6521326" cy="533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E4D31F16-C110-42FE-B27B-9DF457FD401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63398835"/>
              </p:ext>
            </p:extLst>
          </p:nvPr>
        </p:nvGraphicFramePr>
        <p:xfrm>
          <a:off x="1327274" y="914400"/>
          <a:ext cx="6521326" cy="533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349" name="Visio" r:id="rId7" imgW="4621335" imgH="3779677" progId="Visio.Drawing.15">
                  <p:embed/>
                </p:oleObj>
              </mc:Choice>
              <mc:Fallback>
                <p:oleObj name="Visio" r:id="rId7" imgW="4621335" imgH="3779677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327274" y="914400"/>
                        <a:ext cx="6521326" cy="533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6">
            <a:extLst>
              <a:ext uri="{FF2B5EF4-FFF2-40B4-BE49-F238E27FC236}">
                <a16:creationId xmlns:a16="http://schemas.microsoft.com/office/drawing/2014/main" id="{1CD2B5C7-2FA6-4B84-9026-830CFBE17409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4343400" y="2743200"/>
            <a:ext cx="4648200" cy="7569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400" b="1" dirty="0">
                <a:solidFill>
                  <a:srgbClr val="0070C0"/>
                </a:solidFill>
                <a:latin typeface="+mj-lt"/>
              </a:rPr>
              <a:t>Read Registers</a:t>
            </a:r>
            <a:r>
              <a:rPr lang="en-US" sz="2400" dirty="0">
                <a:latin typeface="+mj-lt"/>
              </a:rPr>
              <a:t> </a:t>
            </a:r>
            <a:r>
              <a:rPr lang="en-US" sz="2400" b="1" dirty="0">
                <a:latin typeface="+mj-lt"/>
              </a:rPr>
              <a:t>and</a:t>
            </a:r>
          </a:p>
          <a:p>
            <a:pPr>
              <a:lnSpc>
                <a:spcPct val="90000"/>
              </a:lnSpc>
            </a:pPr>
            <a:r>
              <a:rPr lang="en-US" sz="2400" b="1" dirty="0">
                <a:solidFill>
                  <a:srgbClr val="FF0000"/>
                </a:solidFill>
                <a:latin typeface="+mj-lt"/>
              </a:rPr>
              <a:t>Calculate Target Address (</a:t>
            </a:r>
            <a:r>
              <a:rPr lang="en-US" sz="2400" b="1" dirty="0" err="1">
                <a:solidFill>
                  <a:srgbClr val="FF0000"/>
                </a:solidFill>
                <a:latin typeface="+mj-lt"/>
              </a:rPr>
              <a:t>PC+imm</a:t>
            </a:r>
            <a:r>
              <a:rPr lang="en-US" sz="2400" b="1" dirty="0">
                <a:solidFill>
                  <a:srgbClr val="FF0000"/>
                </a:solidFill>
                <a:latin typeface="+mj-lt"/>
              </a:rPr>
              <a:t>)</a:t>
            </a:r>
            <a:endParaRPr lang="en-US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66701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Main FSM: Decode (Target Address)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86</a:t>
            </a:fld>
            <a:endParaRPr lang="en-US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5CFF8B63-6E78-44BC-AC56-69248F222D4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84404676"/>
              </p:ext>
            </p:extLst>
          </p:nvPr>
        </p:nvGraphicFramePr>
        <p:xfrm>
          <a:off x="120179" y="1067660"/>
          <a:ext cx="8866429" cy="51807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372" name="Visio" r:id="rId5" imgW="6286394" imgH="3726227" progId="Visio.Drawing.15">
                  <p:embed/>
                </p:oleObj>
              </mc:Choice>
              <mc:Fallback>
                <p:oleObj name="Visio" r:id="rId5" imgW="6286394" imgH="3726227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20179" y="1067660"/>
                        <a:ext cx="8866429" cy="51807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70F4D248-660E-4156-9C45-A75987C6F07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65743275"/>
              </p:ext>
            </p:extLst>
          </p:nvPr>
        </p:nvGraphicFramePr>
        <p:xfrm>
          <a:off x="157392" y="914400"/>
          <a:ext cx="1294540" cy="12945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373" name="Visio" r:id="rId7" imgW="720037" imgH="720302" progId="Visio.Drawing.15">
                  <p:embed/>
                </p:oleObj>
              </mc:Choice>
              <mc:Fallback>
                <p:oleObj name="Visio" r:id="rId7" imgW="720037" imgH="720302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57392" y="914400"/>
                        <a:ext cx="1294540" cy="129454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bg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6">
            <a:extLst>
              <a:ext uri="{FF2B5EF4-FFF2-40B4-BE49-F238E27FC236}">
                <a16:creationId xmlns:a16="http://schemas.microsoft.com/office/drawing/2014/main" id="{4D498761-0D70-4368-AB14-128E8BB843C6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4495800" y="995680"/>
            <a:ext cx="4648200" cy="7569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400" b="1" dirty="0">
                <a:solidFill>
                  <a:srgbClr val="0070C0"/>
                </a:solidFill>
                <a:latin typeface="+mj-lt"/>
              </a:rPr>
              <a:t>Read Registers</a:t>
            </a:r>
            <a:r>
              <a:rPr lang="en-US" sz="2400" dirty="0">
                <a:latin typeface="+mj-lt"/>
              </a:rPr>
              <a:t> </a:t>
            </a:r>
            <a:r>
              <a:rPr lang="en-US" sz="2400" b="1" dirty="0">
                <a:latin typeface="+mj-lt"/>
              </a:rPr>
              <a:t>and</a:t>
            </a:r>
          </a:p>
          <a:p>
            <a:pPr>
              <a:lnSpc>
                <a:spcPct val="90000"/>
              </a:lnSpc>
            </a:pPr>
            <a:r>
              <a:rPr lang="en-US" sz="2400" b="1" dirty="0">
                <a:solidFill>
                  <a:srgbClr val="FF0000"/>
                </a:solidFill>
                <a:latin typeface="+mj-lt"/>
              </a:rPr>
              <a:t>Calculate Target Address (</a:t>
            </a:r>
            <a:r>
              <a:rPr lang="en-US" sz="2400" b="1" dirty="0" err="1">
                <a:solidFill>
                  <a:srgbClr val="FF0000"/>
                </a:solidFill>
                <a:latin typeface="+mj-lt"/>
              </a:rPr>
              <a:t>PC+imm</a:t>
            </a:r>
            <a:r>
              <a:rPr lang="en-US" sz="2400" b="1" dirty="0">
                <a:solidFill>
                  <a:srgbClr val="FF0000"/>
                </a:solidFill>
                <a:latin typeface="+mj-lt"/>
              </a:rPr>
              <a:t>)</a:t>
            </a:r>
            <a:endParaRPr lang="en-US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5631067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Main FSM: </a:t>
            </a:r>
            <a:r>
              <a:rPr lang="en-US" sz="4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beq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87</a:t>
            </a:fld>
            <a:endParaRPr lang="en-US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8CFF15A0-EAC0-4302-A73D-3B8B8F5E45A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62314348"/>
              </p:ext>
            </p:extLst>
          </p:nvPr>
        </p:nvGraphicFramePr>
        <p:xfrm>
          <a:off x="1371600" y="811147"/>
          <a:ext cx="6647563" cy="54372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395" name="Visio" r:id="rId4" imgW="4621335" imgH="3779677" progId="Visio.Drawing.15">
                  <p:embed/>
                </p:oleObj>
              </mc:Choice>
              <mc:Fallback>
                <p:oleObj name="Visio" r:id="rId4" imgW="4621335" imgH="3779677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371600" y="811147"/>
                        <a:ext cx="6647563" cy="543725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8789799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Main FSM: </a:t>
            </a:r>
            <a:r>
              <a:rPr lang="en-US" sz="4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beq</a:t>
            </a:r>
            <a:r>
              <a:rPr lang="en-US" sz="4400" dirty="0">
                <a:solidFill>
                  <a:schemeClr val="bg1"/>
                </a:solidFill>
                <a:latin typeface="+mj-lt"/>
                <a:cs typeface="Courier New" panose="02070309020205020404" pitchFamily="49" charset="0"/>
              </a:rPr>
              <a:t> Datapath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88</a:t>
            </a:fld>
            <a:endParaRPr lang="en-US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AEDAE994-9E8B-43C9-B716-C25681B2392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60744277"/>
              </p:ext>
            </p:extLst>
          </p:nvPr>
        </p:nvGraphicFramePr>
        <p:xfrm>
          <a:off x="152400" y="1066800"/>
          <a:ext cx="8839200" cy="52153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420" name="Visio" r:id="rId5" imgW="6229403" imgH="3726227" progId="Visio.Drawing.15">
                  <p:embed/>
                </p:oleObj>
              </mc:Choice>
              <mc:Fallback>
                <p:oleObj name="Visio" r:id="rId5" imgW="6229403" imgH="3726227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2400" y="1066800"/>
                        <a:ext cx="8839200" cy="52153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82865094-9274-4618-838A-055AD57894D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15475764"/>
              </p:ext>
            </p:extLst>
          </p:nvPr>
        </p:nvGraphicFramePr>
        <p:xfrm>
          <a:off x="152400" y="906848"/>
          <a:ext cx="1302952" cy="13029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421" name="Visio" r:id="rId7" imgW="720037" imgH="720302" progId="Visio.Drawing.15">
                  <p:embed/>
                </p:oleObj>
              </mc:Choice>
              <mc:Fallback>
                <p:oleObj name="Visio" r:id="rId7" imgW="720037" imgH="720302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52400" y="906848"/>
                        <a:ext cx="1302952" cy="1302952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bg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6">
            <a:extLst>
              <a:ext uri="{FF2B5EF4-FFF2-40B4-BE49-F238E27FC236}">
                <a16:creationId xmlns:a16="http://schemas.microsoft.com/office/drawing/2014/main" id="{D68904E4-B70D-480D-BEB3-B4771F130F06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4267200" y="995680"/>
            <a:ext cx="4648200" cy="7569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400" b="1" dirty="0">
                <a:solidFill>
                  <a:srgbClr val="FF0000"/>
                </a:solidFill>
                <a:latin typeface="+mj-lt"/>
              </a:rPr>
              <a:t>Compare registers </a:t>
            </a:r>
            <a:r>
              <a:rPr lang="en-US" sz="2400" b="1" dirty="0">
                <a:latin typeface="+mj-lt"/>
              </a:rPr>
              <a:t>and</a:t>
            </a:r>
            <a:endParaRPr lang="en-US" sz="2400" dirty="0">
              <a:latin typeface="+mj-lt"/>
            </a:endParaRPr>
          </a:p>
          <a:p>
            <a:pPr>
              <a:lnSpc>
                <a:spcPct val="90000"/>
              </a:lnSpc>
            </a:pPr>
            <a:r>
              <a:rPr lang="en-US" sz="2400" b="1" dirty="0">
                <a:solidFill>
                  <a:srgbClr val="0070C0"/>
                </a:solidFill>
                <a:latin typeface="+mj-lt"/>
              </a:rPr>
              <a:t>Send Target PC (</a:t>
            </a:r>
            <a:r>
              <a:rPr lang="en-US" sz="2400" b="1" dirty="0" err="1">
                <a:solidFill>
                  <a:srgbClr val="0070C0"/>
                </a:solidFill>
                <a:latin typeface="+mj-lt"/>
              </a:rPr>
              <a:t>ALUOut</a:t>
            </a:r>
            <a:r>
              <a:rPr lang="en-US" sz="2400" b="1" dirty="0">
                <a:solidFill>
                  <a:srgbClr val="0070C0"/>
                </a:solidFill>
                <a:latin typeface="+mj-lt"/>
              </a:rPr>
              <a:t>) to </a:t>
            </a:r>
            <a:r>
              <a:rPr lang="en-US" sz="2400" b="1" dirty="0" err="1">
                <a:solidFill>
                  <a:srgbClr val="0070C0"/>
                </a:solidFill>
                <a:latin typeface="+mj-lt"/>
              </a:rPr>
              <a:t>PCNext</a:t>
            </a:r>
            <a:endParaRPr lang="en-US" sz="24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7528270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0" y="76200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+mj-lt"/>
              </a:rPr>
              <a:t>Chapter 7: Microarchitecture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DAA03A6C-70A8-504F-B2A9-E24C66359451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0" y="2438400"/>
            <a:ext cx="9144000" cy="1600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7200" b="1" dirty="0"/>
              <a:t>Extending the RISC-V Multicycle Processor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36628544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0" y="76200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+mj-lt"/>
              </a:rPr>
              <a:t>Chapter 7: Microarchitecture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DAA03A6C-70A8-504F-B2A9-E24C66359451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0" y="2438400"/>
            <a:ext cx="9144000" cy="1600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7200" b="1" dirty="0"/>
              <a:t>Single-Cycle </a:t>
            </a:r>
          </a:p>
          <a:p>
            <a:pPr marL="0" indent="0" algn="ctr">
              <a:buFont typeface="Arial" pitchFamily="34" charset="0"/>
              <a:buNone/>
            </a:pPr>
            <a:r>
              <a:rPr lang="en-US" sz="7200" b="1" dirty="0"/>
              <a:t>RISC-V Processor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212051225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Main FSM: I-Type ALU Execute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90</a:t>
            </a:fld>
            <a:endParaRPr lang="en-US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45BC4EBC-295E-4A15-8EA1-550172BB568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98105873"/>
              </p:ext>
            </p:extLst>
          </p:nvPr>
        </p:nvGraphicFramePr>
        <p:xfrm>
          <a:off x="1143000" y="873473"/>
          <a:ext cx="6571363" cy="53749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43" name="Visio" r:id="rId4" imgW="4621335" imgH="3779677" progId="Visio.Drawing.15">
                  <p:embed/>
                </p:oleObj>
              </mc:Choice>
              <mc:Fallback>
                <p:oleObj name="Visio" r:id="rId4" imgW="4621335" imgH="3779677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143000" y="873473"/>
                        <a:ext cx="6571363" cy="537492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339453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200" dirty="0">
                <a:solidFill>
                  <a:schemeClr val="bg1"/>
                </a:solidFill>
                <a:latin typeface="+mj-lt"/>
              </a:rPr>
              <a:t>Main FSM: I-Type ALU Exec. Datapath</a:t>
            </a:r>
            <a:endParaRPr lang="en-US" sz="42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91</a:t>
            </a:fld>
            <a:endParaRPr lang="en-US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21CE0C08-8A9D-4853-AF39-C6F16D47D2F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19052455"/>
              </p:ext>
            </p:extLst>
          </p:nvPr>
        </p:nvGraphicFramePr>
        <p:xfrm>
          <a:off x="152400" y="1025627"/>
          <a:ext cx="8859329" cy="51386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68" name="Visio" r:id="rId4" imgW="6278738" imgH="3642234" progId="Visio.Drawing.15">
                  <p:embed/>
                </p:oleObj>
              </mc:Choice>
              <mc:Fallback>
                <p:oleObj name="Visio" r:id="rId4" imgW="6278738" imgH="3642234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2400" y="1025627"/>
                        <a:ext cx="8859329" cy="51386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AB960AD3-4490-48CA-92BA-9BCBB1C1C54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01386940"/>
              </p:ext>
            </p:extLst>
          </p:nvPr>
        </p:nvGraphicFramePr>
        <p:xfrm>
          <a:off x="152400" y="914400"/>
          <a:ext cx="1371600" cy="1371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69" name="Visio" r:id="rId6" imgW="720037" imgH="720302" progId="Visio.Drawing.15">
                  <p:embed/>
                </p:oleObj>
              </mc:Choice>
              <mc:Fallback>
                <p:oleObj name="Visio" r:id="rId6" imgW="720037" imgH="720302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2400" y="914400"/>
                        <a:ext cx="1371600" cy="13716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bg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5612520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Main FSM: </a:t>
            </a:r>
            <a:r>
              <a:rPr lang="en-US" sz="4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jal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92</a:t>
            </a:fld>
            <a:endParaRPr lang="en-US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4DDF433A-3818-438E-B3A2-B6260A92C51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05219734"/>
              </p:ext>
            </p:extLst>
          </p:nvPr>
        </p:nvGraphicFramePr>
        <p:xfrm>
          <a:off x="1336475" y="811147"/>
          <a:ext cx="6740725" cy="55134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491" name="Visio" r:id="rId4" imgW="4621335" imgH="3779677" progId="Visio.Drawing.15">
                  <p:embed/>
                </p:oleObj>
              </mc:Choice>
              <mc:Fallback>
                <p:oleObj name="Visio" r:id="rId4" imgW="4621335" imgH="3779677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336475" y="811147"/>
                        <a:ext cx="6740725" cy="551345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0535643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Main FSM: </a:t>
            </a:r>
            <a:r>
              <a:rPr lang="en-US" sz="4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jal</a:t>
            </a:r>
            <a:r>
              <a:rPr lang="en-US" sz="4400" dirty="0">
                <a:solidFill>
                  <a:schemeClr val="bg1"/>
                </a:solidFill>
                <a:latin typeface="+mj-lt"/>
              </a:rPr>
              <a:t> Datapath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93</a:t>
            </a:fld>
            <a:endParaRPr lang="en-US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3DA9C003-BDBB-4E01-B58E-D9F89C664FF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7048787"/>
              </p:ext>
            </p:extLst>
          </p:nvPr>
        </p:nvGraphicFramePr>
        <p:xfrm>
          <a:off x="304801" y="1143000"/>
          <a:ext cx="8468002" cy="5067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16" name="Visio" r:id="rId5" imgW="6141791" imgH="3726227" progId="Visio.Drawing.15">
                  <p:embed/>
                </p:oleObj>
              </mc:Choice>
              <mc:Fallback>
                <p:oleObj name="Visio" r:id="rId5" imgW="6141791" imgH="3726227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04801" y="1143000"/>
                        <a:ext cx="8468002" cy="50679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20635683-41DB-4643-82E0-79848346B93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93880651"/>
              </p:ext>
            </p:extLst>
          </p:nvPr>
        </p:nvGraphicFramePr>
        <p:xfrm>
          <a:off x="152400" y="962048"/>
          <a:ext cx="1247752" cy="12477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17" name="Visio" r:id="rId7" imgW="720037" imgH="720302" progId="Visio.Drawing.15">
                  <p:embed/>
                </p:oleObj>
              </mc:Choice>
              <mc:Fallback>
                <p:oleObj name="Visio" r:id="rId7" imgW="720037" imgH="720302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52400" y="962048"/>
                        <a:ext cx="1247752" cy="1247752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bg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6">
            <a:extLst>
              <a:ext uri="{FF2B5EF4-FFF2-40B4-BE49-F238E27FC236}">
                <a16:creationId xmlns:a16="http://schemas.microsoft.com/office/drawing/2014/main" id="{425C5095-F297-4195-9275-ECD8C9E25F45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4191000" y="914400"/>
            <a:ext cx="5029200" cy="7569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200" b="1" dirty="0">
                <a:solidFill>
                  <a:srgbClr val="FF0000"/>
                </a:solidFill>
                <a:latin typeface="+mj-lt"/>
              </a:rPr>
              <a:t>Calculate PC + 4 </a:t>
            </a:r>
            <a:r>
              <a:rPr lang="en-US" sz="2200" b="1" dirty="0">
                <a:latin typeface="+mj-lt"/>
              </a:rPr>
              <a:t>and</a:t>
            </a:r>
            <a:endParaRPr lang="en-US" sz="2200" dirty="0">
              <a:latin typeface="+mj-lt"/>
            </a:endParaRPr>
          </a:p>
          <a:p>
            <a:pPr>
              <a:lnSpc>
                <a:spcPct val="90000"/>
              </a:lnSpc>
            </a:pPr>
            <a:r>
              <a:rPr lang="en-US" sz="2200" b="1" dirty="0">
                <a:solidFill>
                  <a:srgbClr val="0070C0"/>
                </a:solidFill>
                <a:latin typeface="+mj-lt"/>
              </a:rPr>
              <a:t>Send Target Address (</a:t>
            </a:r>
            <a:r>
              <a:rPr lang="en-US" sz="2200" b="1" dirty="0" err="1">
                <a:solidFill>
                  <a:srgbClr val="0070C0"/>
                </a:solidFill>
                <a:latin typeface="+mj-lt"/>
              </a:rPr>
              <a:t>ALUOut</a:t>
            </a:r>
            <a:r>
              <a:rPr lang="en-US" sz="2200" b="1" dirty="0">
                <a:solidFill>
                  <a:srgbClr val="0070C0"/>
                </a:solidFill>
                <a:latin typeface="+mj-lt"/>
              </a:rPr>
              <a:t>) to </a:t>
            </a:r>
            <a:r>
              <a:rPr lang="en-US" sz="2200" b="1" dirty="0" err="1">
                <a:solidFill>
                  <a:srgbClr val="0070C0"/>
                </a:solidFill>
                <a:latin typeface="+mj-lt"/>
              </a:rPr>
              <a:t>PCNext</a:t>
            </a:r>
            <a:endParaRPr lang="en-US" sz="22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1419878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Main FSM: </a:t>
            </a:r>
            <a:r>
              <a:rPr lang="en-US" sz="4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jal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94</a:t>
            </a:fld>
            <a:endParaRPr lang="en-US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4DDF433A-3818-438E-B3A2-B6260A92C51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336475" y="811147"/>
          <a:ext cx="6740725" cy="55134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540" name="Visio" r:id="rId4" imgW="4621335" imgH="3779677" progId="Visio.Drawing.15">
                  <p:embed/>
                </p:oleObj>
              </mc:Choice>
              <mc:Fallback>
                <p:oleObj name="Visio" r:id="rId4" imgW="4621335" imgH="3779677" progId="Visio.Drawing.15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4DDF433A-3818-438E-B3A2-B6260A92C51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336475" y="811147"/>
                        <a:ext cx="6740725" cy="551345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8B99AA58-CE4B-4B02-980B-9046C5C6E33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95419013"/>
              </p:ext>
            </p:extLst>
          </p:nvPr>
        </p:nvGraphicFramePr>
        <p:xfrm>
          <a:off x="1336475" y="806825"/>
          <a:ext cx="6744006" cy="55134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541" name="Visio" r:id="rId6" imgW="4621335" imgH="3779677" progId="Visio.Drawing.15">
                  <p:embed/>
                </p:oleObj>
              </mc:Choice>
              <mc:Fallback>
                <p:oleObj name="Visio" r:id="rId6" imgW="4621335" imgH="3779677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336475" y="806825"/>
                        <a:ext cx="6744006" cy="551345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D3F9064D-D757-42AD-9A78-20F2E030A102}"/>
              </a:ext>
            </a:extLst>
          </p:cNvPr>
          <p:cNvSpPr txBox="1"/>
          <p:nvPr/>
        </p:nvSpPr>
        <p:spPr>
          <a:xfrm>
            <a:off x="349250" y="1219200"/>
            <a:ext cx="1555750" cy="840230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sz="1800" b="1" dirty="0">
                <a:solidFill>
                  <a:srgbClr val="FF0000"/>
                </a:solidFill>
                <a:latin typeface="+mj-lt"/>
              </a:rPr>
              <a:t>PC + 4 </a:t>
            </a:r>
            <a:r>
              <a:rPr lang="en-US" sz="1800" dirty="0">
                <a:latin typeface="+mj-lt"/>
              </a:rPr>
              <a:t>is written to </a:t>
            </a:r>
            <a:r>
              <a:rPr lang="en-US" sz="1800" b="1" dirty="0" err="1">
                <a:latin typeface="+mj-lt"/>
              </a:rPr>
              <a:t>rd</a:t>
            </a:r>
            <a:r>
              <a:rPr lang="en-US" sz="1800" dirty="0">
                <a:latin typeface="+mj-lt"/>
              </a:rPr>
              <a:t> in </a:t>
            </a:r>
            <a:r>
              <a:rPr lang="en-US" sz="1800" b="1" dirty="0">
                <a:solidFill>
                  <a:srgbClr val="0000FF"/>
                </a:solidFill>
                <a:latin typeface="+mj-lt"/>
              </a:rPr>
              <a:t>S7: ALUWB</a:t>
            </a:r>
            <a:endParaRPr lang="en-US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3497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  <a:cs typeface="Courier New" panose="02070309020205020404" pitchFamily="49" charset="0"/>
              </a:rPr>
              <a:t>Multicycle Processor Main FSM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95</a:t>
            </a:fld>
            <a:endParaRPr lang="en-US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11F0024C-857E-4978-A8BC-7339454E79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95213579"/>
              </p:ext>
            </p:extLst>
          </p:nvPr>
        </p:nvGraphicFramePr>
        <p:xfrm>
          <a:off x="2773120" y="1175981"/>
          <a:ext cx="6294680" cy="51486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564" name="Visio" r:id="rId4" imgW="4621335" imgH="3779677" progId="Visio.Drawing.15">
                  <p:embed/>
                </p:oleObj>
              </mc:Choice>
              <mc:Fallback>
                <p:oleObj name="Visio" r:id="rId4" imgW="4621335" imgH="3779677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773120" y="1175981"/>
                        <a:ext cx="6294680" cy="51486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6443FAE6-3F76-4F97-8172-EFCF25D34D7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15080257"/>
              </p:ext>
            </p:extLst>
          </p:nvPr>
        </p:nvGraphicFramePr>
        <p:xfrm>
          <a:off x="76200" y="914400"/>
          <a:ext cx="3036426" cy="175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565" name="Visio" r:id="rId6" imgW="2046129" imgH="1180990" progId="Visio.Drawing.15">
                  <p:embed/>
                </p:oleObj>
              </mc:Choice>
              <mc:Fallback>
                <p:oleObj name="Visio" r:id="rId6" imgW="2046129" imgH="118099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6200" y="914400"/>
                        <a:ext cx="3036426" cy="1752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8479099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0" y="76200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+mj-lt"/>
              </a:rPr>
              <a:t>Chapter 7: Microarchitecture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DAA03A6C-70A8-504F-B2A9-E24C66359451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0" y="2438400"/>
            <a:ext cx="9144000" cy="1600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7200" b="1" dirty="0"/>
              <a:t>Multicycle Performance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203185498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Multicycle Processor Performance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97</a:t>
            </a:fld>
            <a:endParaRPr lang="en-US" dirty="0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9D66453E-FC89-45AF-A0DB-D56FF4DCC54C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85800" y="990600"/>
            <a:ext cx="7696200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2800" dirty="0">
                <a:latin typeface="+mj-lt"/>
                <a:cs typeface="Arial" charset="0"/>
              </a:rPr>
              <a:t>Instructions take different number of cycles: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2400" dirty="0">
                <a:cs typeface="Arial" charset="0"/>
              </a:rPr>
              <a:t>3 cycles: </a:t>
            </a:r>
            <a:r>
              <a:rPr lang="en-US" sz="2400" dirty="0" err="1">
                <a:latin typeface="Courier New" pitchFamily="49" charset="0"/>
                <a:cs typeface="Arial" charset="0"/>
              </a:rPr>
              <a:t>beq</a:t>
            </a:r>
            <a:endParaRPr lang="en-US" sz="2400" dirty="0">
              <a:latin typeface="Times New Roman" pitchFamily="18" charset="0"/>
              <a:cs typeface="Arial" charset="0"/>
            </a:endParaRP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2400" dirty="0">
                <a:cs typeface="Arial" charset="0"/>
              </a:rPr>
              <a:t>4 cycles: R-type, </a:t>
            </a:r>
            <a:r>
              <a:rPr lang="en-US" sz="2400" dirty="0" err="1">
                <a:latin typeface="Courier" pitchFamily="49" charset="0"/>
                <a:cs typeface="Arial" charset="0"/>
              </a:rPr>
              <a:t>addi</a:t>
            </a:r>
            <a:r>
              <a:rPr lang="en-US" sz="2400" dirty="0">
                <a:cs typeface="Arial" charset="0"/>
              </a:rPr>
              <a:t>, </a:t>
            </a:r>
            <a:r>
              <a:rPr lang="en-US" sz="2400" dirty="0" err="1">
                <a:latin typeface="Courier New" pitchFamily="49" charset="0"/>
                <a:cs typeface="Arial" charset="0"/>
              </a:rPr>
              <a:t>sw</a:t>
            </a:r>
            <a:r>
              <a:rPr lang="en-US" sz="2400" dirty="0">
                <a:cs typeface="Arial" charset="0"/>
              </a:rPr>
              <a:t> , </a:t>
            </a:r>
            <a:r>
              <a:rPr lang="en-US" sz="2400" dirty="0" err="1">
                <a:latin typeface="Courier New" pitchFamily="49" charset="0"/>
                <a:cs typeface="Arial" charset="0"/>
              </a:rPr>
              <a:t>jal</a:t>
            </a:r>
            <a:endParaRPr lang="en-US" sz="2400" dirty="0">
              <a:cs typeface="Arial" charset="0"/>
            </a:endParaRP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2400" dirty="0">
                <a:cs typeface="Arial" charset="0"/>
              </a:rPr>
              <a:t>5 cycles:</a:t>
            </a:r>
            <a:r>
              <a:rPr lang="en-US" sz="2400" dirty="0">
                <a:latin typeface="Times New Roman" pitchFamily="18" charset="0"/>
                <a:cs typeface="Arial" charset="0"/>
              </a:rPr>
              <a:t> </a:t>
            </a:r>
            <a:r>
              <a:rPr lang="en-US" sz="2400" dirty="0" err="1">
                <a:latin typeface="Courier New" pitchFamily="49" charset="0"/>
                <a:cs typeface="Arial" charset="0"/>
              </a:rPr>
              <a:t>lw</a:t>
            </a:r>
            <a:endParaRPr lang="en-US" sz="2400" dirty="0">
              <a:latin typeface="Times New Roman" pitchFamily="18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2800" dirty="0">
                <a:latin typeface="+mj-lt"/>
                <a:cs typeface="Arial" charset="0"/>
              </a:rPr>
              <a:t>CPI is weighted average</a:t>
            </a:r>
          </a:p>
          <a:p>
            <a:pPr marL="342900" indent="-342900" algn="just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2800" dirty="0">
                <a:latin typeface="+mj-lt"/>
                <a:cs typeface="Arial" charset="0"/>
              </a:rPr>
              <a:t>SPECINT2000 benchmark: </a:t>
            </a:r>
          </a:p>
          <a:p>
            <a:pPr marL="742950" lvl="1" indent="-285750" algn="just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2400" b="1" dirty="0">
                <a:solidFill>
                  <a:schemeClr val="accent4">
                    <a:lumMod val="75000"/>
                  </a:schemeClr>
                </a:solidFill>
                <a:latin typeface="+mj-lt"/>
                <a:cs typeface="Arial" charset="0"/>
              </a:rPr>
              <a:t>25%</a:t>
            </a:r>
            <a:r>
              <a:rPr lang="en-US" sz="2400" dirty="0">
                <a:latin typeface="+mj-lt"/>
                <a:cs typeface="Arial" charset="0"/>
              </a:rPr>
              <a:t> loads</a:t>
            </a:r>
          </a:p>
          <a:p>
            <a:pPr marL="742950" lvl="1" indent="-285750" algn="just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  <a:latin typeface="+mj-lt"/>
                <a:cs typeface="Arial" charset="0"/>
              </a:rPr>
              <a:t>10%</a:t>
            </a:r>
            <a:r>
              <a:rPr lang="en-US" sz="2400" dirty="0">
                <a:latin typeface="+mj-lt"/>
                <a:cs typeface="Arial" charset="0"/>
              </a:rPr>
              <a:t> stores </a:t>
            </a:r>
          </a:p>
          <a:p>
            <a:pPr marL="742950" lvl="1" indent="-285750" algn="just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2400" b="1" dirty="0">
                <a:solidFill>
                  <a:srgbClr val="00B050"/>
                </a:solidFill>
                <a:latin typeface="+mj-lt"/>
                <a:cs typeface="Arial" charset="0"/>
              </a:rPr>
              <a:t>13%</a:t>
            </a:r>
            <a:r>
              <a:rPr lang="en-US" sz="2400" dirty="0">
                <a:latin typeface="+mj-lt"/>
                <a:cs typeface="Arial" charset="0"/>
              </a:rPr>
              <a:t> branches</a:t>
            </a:r>
          </a:p>
          <a:p>
            <a:pPr marL="742950" lvl="1" indent="-285750" algn="just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  <a:latin typeface="+mj-lt"/>
                <a:cs typeface="Arial" charset="0"/>
              </a:rPr>
              <a:t>52%</a:t>
            </a:r>
            <a:r>
              <a:rPr lang="en-US" sz="2400" dirty="0">
                <a:latin typeface="+mj-lt"/>
                <a:cs typeface="Arial" charset="0"/>
              </a:rPr>
              <a:t> R-type</a:t>
            </a:r>
            <a:endParaRPr lang="en-US" sz="2000" dirty="0">
              <a:latin typeface="+mj-lt"/>
              <a:cs typeface="Arial" charset="0"/>
            </a:endParaRPr>
          </a:p>
          <a:p>
            <a:pPr marL="342900" indent="-342900" algn="just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</a:pPr>
            <a:endParaRPr lang="en-US" sz="100" b="1" dirty="0">
              <a:solidFill>
                <a:schemeClr val="accent2"/>
              </a:solidFill>
              <a:latin typeface="+mj-lt"/>
              <a:cs typeface="Arial" charset="0"/>
            </a:endParaRPr>
          </a:p>
          <a:p>
            <a:pPr marL="342900" indent="-342900" algn="just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</a:pPr>
            <a:r>
              <a:rPr lang="en-US" sz="2400" b="1" dirty="0">
                <a:solidFill>
                  <a:srgbClr val="0070C0"/>
                </a:solidFill>
                <a:latin typeface="+mj-lt"/>
                <a:cs typeface="Arial" charset="0"/>
              </a:rPr>
              <a:t>Average CPI </a:t>
            </a:r>
            <a:r>
              <a:rPr lang="en-US" sz="2400" b="1" dirty="0">
                <a:latin typeface="+mj-lt"/>
                <a:cs typeface="Arial" charset="0"/>
              </a:rPr>
              <a:t>= </a:t>
            </a:r>
            <a:r>
              <a:rPr lang="en-US" sz="2400" dirty="0">
                <a:latin typeface="+mj-lt"/>
                <a:cs typeface="Arial" charset="0"/>
              </a:rPr>
              <a:t>(</a:t>
            </a:r>
            <a:r>
              <a:rPr lang="en-US" sz="2400" b="1" dirty="0">
                <a:solidFill>
                  <a:srgbClr val="00B050"/>
                </a:solidFill>
                <a:latin typeface="+mj-lt"/>
                <a:cs typeface="Arial" charset="0"/>
              </a:rPr>
              <a:t>0.13</a:t>
            </a:r>
            <a:r>
              <a:rPr lang="en-US" sz="2400" dirty="0">
                <a:latin typeface="+mj-lt"/>
                <a:cs typeface="Arial" charset="0"/>
              </a:rPr>
              <a:t>)(3) + (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  <a:latin typeface="+mj-lt"/>
                <a:cs typeface="Arial" charset="0"/>
              </a:rPr>
              <a:t>0.52 + 0.10</a:t>
            </a:r>
            <a:r>
              <a:rPr lang="en-US" sz="2400" dirty="0">
                <a:latin typeface="+mj-lt"/>
                <a:cs typeface="Arial" charset="0"/>
              </a:rPr>
              <a:t>)(4) + (</a:t>
            </a:r>
            <a:r>
              <a:rPr lang="en-US" sz="2400" b="1" dirty="0">
                <a:solidFill>
                  <a:schemeClr val="accent4">
                    <a:lumMod val="75000"/>
                  </a:schemeClr>
                </a:solidFill>
                <a:latin typeface="+mj-lt"/>
                <a:cs typeface="Arial" charset="0"/>
              </a:rPr>
              <a:t>0.25</a:t>
            </a:r>
            <a:r>
              <a:rPr lang="en-US" sz="2400" dirty="0">
                <a:latin typeface="+mj-lt"/>
                <a:cs typeface="Arial" charset="0"/>
              </a:rPr>
              <a:t>)(5) </a:t>
            </a:r>
            <a:r>
              <a:rPr lang="en-US" sz="2400" b="1" dirty="0">
                <a:latin typeface="+mj-lt"/>
                <a:cs typeface="Arial" charset="0"/>
              </a:rPr>
              <a:t>= 4.12</a:t>
            </a:r>
          </a:p>
        </p:txBody>
      </p:sp>
    </p:spTree>
    <p:extLst>
      <p:ext uri="{BB962C8B-B14F-4D97-AF65-F5344CB8AC3E}">
        <p14:creationId xmlns:p14="http://schemas.microsoft.com/office/powerpoint/2010/main" val="1107648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Multicycle Critical Path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98</a:t>
            </a:fld>
            <a:endParaRPr lang="en-US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49ED3292-7B94-4680-B023-9A76D88DA8C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39459028"/>
              </p:ext>
            </p:extLst>
          </p:nvPr>
        </p:nvGraphicFramePr>
        <p:xfrm>
          <a:off x="381001" y="948972"/>
          <a:ext cx="8305800" cy="50034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587" name="Visio" r:id="rId5" imgW="6084375" imgH="3665141" progId="Visio.Drawing.15">
                  <p:embed/>
                </p:oleObj>
              </mc:Choice>
              <mc:Fallback>
                <p:oleObj name="Visio" r:id="rId5" imgW="6084375" imgH="3665141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81001" y="948972"/>
                        <a:ext cx="8305800" cy="50034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6">
            <a:extLst>
              <a:ext uri="{FF2B5EF4-FFF2-40B4-BE49-F238E27FC236}">
                <a16:creationId xmlns:a16="http://schemas.microsoft.com/office/drawing/2014/main" id="{DC765122-35B4-4AFC-BC08-2EB3D94D2C74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105400" y="838200"/>
            <a:ext cx="3048000" cy="7569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200" b="1" dirty="0">
                <a:latin typeface="+mj-lt"/>
              </a:rPr>
              <a:t>Potential Critical Paths: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rgbClr val="0070C0"/>
                </a:solidFill>
                <a:latin typeface="+mj-lt"/>
              </a:rPr>
              <a:t>Calculate PC + 4</a:t>
            </a:r>
            <a:r>
              <a:rPr lang="en-US" sz="2200" b="1" dirty="0">
                <a:solidFill>
                  <a:srgbClr val="FF0000"/>
                </a:solidFill>
                <a:latin typeface="+mj-lt"/>
              </a:rPr>
              <a:t> </a:t>
            </a:r>
            <a:r>
              <a:rPr lang="en-US" sz="2200" b="1" dirty="0">
                <a:latin typeface="+mj-lt"/>
              </a:rPr>
              <a:t>or</a:t>
            </a:r>
            <a:endParaRPr lang="en-US" sz="2200" dirty="0">
              <a:latin typeface="+mj-lt"/>
            </a:endParaRP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rgbClr val="FF0000"/>
                </a:solidFill>
                <a:latin typeface="+mj-lt"/>
              </a:rPr>
              <a:t>Read Memory</a:t>
            </a:r>
          </a:p>
        </p:txBody>
      </p:sp>
    </p:spTree>
    <p:extLst>
      <p:ext uri="{BB962C8B-B14F-4D97-AF65-F5344CB8AC3E}">
        <p14:creationId xmlns:p14="http://schemas.microsoft.com/office/powerpoint/2010/main" val="210728980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Multicycle Processor Performance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99</a:t>
            </a:fld>
            <a:endParaRPr lang="en-US" dirty="0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9D66453E-FC89-45AF-A0DB-D56FF4DCC54C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85800" y="990600"/>
            <a:ext cx="7696200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3200" dirty="0">
                <a:cs typeface="Arial" charset="0"/>
              </a:rPr>
              <a:t>Multicycle critical path:</a:t>
            </a:r>
          </a:p>
          <a:p>
            <a:pPr marL="457200" indent="-457200"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rgbClr val="0070C0"/>
                </a:solidFill>
                <a:cs typeface="Arial" charset="0"/>
              </a:rPr>
              <a:t>Assumptions:</a:t>
            </a:r>
          </a:p>
          <a:p>
            <a:pPr marL="914400" lvl="1" indent="-457200"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2600" dirty="0">
                <a:cs typeface="Arial" charset="0"/>
              </a:rPr>
              <a:t>RF is faster than memory</a:t>
            </a:r>
          </a:p>
          <a:p>
            <a:pPr marL="914400" lvl="1" indent="-457200"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2600" dirty="0">
                <a:cs typeface="Arial" charset="0"/>
              </a:rPr>
              <a:t>Writing memory is faster than reading memory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endParaRPr lang="en-US" sz="3200" b="1" i="1" dirty="0">
              <a:latin typeface="Times New Roman" pitchFamily="18" charset="0"/>
              <a:cs typeface="Arial" charset="0"/>
            </a:endParaRP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2600" b="1" i="1" dirty="0">
                <a:latin typeface="Times New Roman" pitchFamily="18" charset="0"/>
                <a:cs typeface="Arial" charset="0"/>
              </a:rPr>
              <a:t>    </a:t>
            </a:r>
            <a:r>
              <a:rPr lang="en-US" sz="2600" b="1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600" b="1" i="1" baseline="-25000" dirty="0" err="1">
                <a:latin typeface="Times New Roman" pitchFamily="18" charset="0"/>
                <a:cs typeface="Arial" charset="0"/>
              </a:rPr>
              <a:t>c_multi</a:t>
            </a:r>
            <a:r>
              <a:rPr lang="en-US" sz="2600" b="1" dirty="0">
                <a:latin typeface="Times New Roman" pitchFamily="18" charset="0"/>
                <a:cs typeface="Arial" charset="0"/>
              </a:rPr>
              <a:t> = </a:t>
            </a:r>
            <a:r>
              <a:rPr lang="en-US" sz="2600" b="1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600" b="1" i="1" baseline="-25000" dirty="0" err="1">
                <a:latin typeface="Times New Roman" pitchFamily="18" charset="0"/>
                <a:cs typeface="Arial" charset="0"/>
              </a:rPr>
              <a:t>pcq</a:t>
            </a:r>
            <a:r>
              <a:rPr lang="en-US" sz="2600" b="1" i="1" baseline="-25000" dirty="0">
                <a:latin typeface="Times New Roman" pitchFamily="18" charset="0"/>
                <a:cs typeface="Arial" charset="0"/>
              </a:rPr>
              <a:t> </a:t>
            </a:r>
            <a:r>
              <a:rPr lang="en-US" sz="2600" b="1" dirty="0">
                <a:latin typeface="Times New Roman" pitchFamily="18" charset="0"/>
                <a:cs typeface="Arial" charset="0"/>
              </a:rPr>
              <a:t>+ </a:t>
            </a:r>
            <a:r>
              <a:rPr lang="en-US" sz="2600" b="1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600" b="1" baseline="-25000" dirty="0" err="1">
                <a:latin typeface="Times New Roman" pitchFamily="18" charset="0"/>
                <a:cs typeface="Arial" charset="0"/>
              </a:rPr>
              <a:t>dec</a:t>
            </a:r>
            <a:r>
              <a:rPr lang="en-US" sz="2600" b="1" dirty="0">
                <a:latin typeface="Times New Roman" pitchFamily="18" charset="0"/>
                <a:cs typeface="Arial" charset="0"/>
              </a:rPr>
              <a:t> + 2</a:t>
            </a:r>
            <a:r>
              <a:rPr lang="en-US" sz="2600" b="1" i="1" dirty="0">
                <a:latin typeface="Times New Roman" pitchFamily="18" charset="0"/>
                <a:cs typeface="Arial" charset="0"/>
              </a:rPr>
              <a:t>t</a:t>
            </a:r>
            <a:r>
              <a:rPr lang="en-US" sz="2600" b="1" baseline="-25000" dirty="0">
                <a:latin typeface="Times New Roman" pitchFamily="18" charset="0"/>
                <a:cs typeface="Arial" charset="0"/>
              </a:rPr>
              <a:t>mux</a:t>
            </a:r>
            <a:r>
              <a:rPr lang="en-US" sz="2600" b="1" dirty="0">
                <a:latin typeface="Times New Roman" pitchFamily="18" charset="0"/>
                <a:cs typeface="Arial" charset="0"/>
              </a:rPr>
              <a:t> + max(</a:t>
            </a:r>
            <a:r>
              <a:rPr lang="en-US" sz="2600" b="1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600" b="1" baseline="-25000" dirty="0" err="1">
                <a:latin typeface="Times New Roman" pitchFamily="18" charset="0"/>
                <a:cs typeface="Arial" charset="0"/>
              </a:rPr>
              <a:t>ALU</a:t>
            </a:r>
            <a:r>
              <a:rPr lang="en-US" sz="2600" b="1" baseline="-25000" dirty="0">
                <a:latin typeface="Times New Roman" pitchFamily="18" charset="0"/>
                <a:cs typeface="Arial" charset="0"/>
              </a:rPr>
              <a:t> </a:t>
            </a:r>
            <a:r>
              <a:rPr lang="en-US" sz="2600" b="1" dirty="0">
                <a:latin typeface="Times New Roman" pitchFamily="18" charset="0"/>
                <a:cs typeface="Arial" charset="0"/>
              </a:rPr>
              <a:t>, </a:t>
            </a:r>
            <a:r>
              <a:rPr lang="en-US" sz="2600" b="1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600" b="1" baseline="-25000" dirty="0" err="1">
                <a:latin typeface="Times New Roman" pitchFamily="18" charset="0"/>
                <a:cs typeface="Arial" charset="0"/>
              </a:rPr>
              <a:t>mem</a:t>
            </a:r>
            <a:r>
              <a:rPr lang="en-US" sz="2600" b="1" dirty="0">
                <a:latin typeface="Times New Roman" pitchFamily="18" charset="0"/>
                <a:cs typeface="Arial" charset="0"/>
              </a:rPr>
              <a:t>) + </a:t>
            </a:r>
            <a:r>
              <a:rPr lang="en-US" sz="2600" b="1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600" b="1" baseline="-25000" dirty="0" err="1">
                <a:latin typeface="Times New Roman" pitchFamily="18" charset="0"/>
                <a:cs typeface="Arial" charset="0"/>
              </a:rPr>
              <a:t>setup</a:t>
            </a:r>
            <a:endParaRPr lang="en-US" sz="2600" dirty="0">
              <a:latin typeface="Times New Roman" pitchFamily="18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3200" b="1" i="1" dirty="0">
                <a:solidFill>
                  <a:schemeClr val="accent2"/>
                </a:solidFill>
                <a:latin typeface="Times New Roman" pitchFamily="18" charset="0"/>
                <a:cs typeface="Arial" charset="0"/>
              </a:rPr>
              <a:t>  	</a:t>
            </a:r>
            <a:endParaRPr lang="en-US" sz="2800" b="1" baseline="-25000" dirty="0">
              <a:latin typeface="Times New Roman" pitchFamily="18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endParaRPr lang="en-US" sz="2000" b="1" dirty="0">
              <a:solidFill>
                <a:schemeClr val="accent2"/>
              </a:solidFill>
              <a:latin typeface="Times New Roman" pitchFamily="18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879383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49154</TotalTime>
  <Words>4926</Words>
  <Application>Microsoft Office PowerPoint</Application>
  <PresentationFormat>On-screen Show (4:3)</PresentationFormat>
  <Paragraphs>1407</Paragraphs>
  <Slides>162</Slides>
  <Notes>162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162</vt:i4>
      </vt:variant>
    </vt:vector>
  </HeadingPairs>
  <TitlesOfParts>
    <vt:vector size="170" baseType="lpstr">
      <vt:lpstr>Arial</vt:lpstr>
      <vt:lpstr>Arial Black</vt:lpstr>
      <vt:lpstr>Calibri</vt:lpstr>
      <vt:lpstr>Courier</vt:lpstr>
      <vt:lpstr>Courier New</vt:lpstr>
      <vt:lpstr>Times New Roman</vt:lpstr>
      <vt:lpstr>Office Theme</vt:lpstr>
      <vt:lpstr>Visio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Harvey Mudd College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sharris</dc:creator>
  <cp:lastModifiedBy>Sarah Harris</cp:lastModifiedBy>
  <cp:revision>883</cp:revision>
  <cp:lastPrinted>2020-10-15T19:55:21Z</cp:lastPrinted>
  <dcterms:created xsi:type="dcterms:W3CDTF">2012-08-07T04:56:47Z</dcterms:created>
  <dcterms:modified xsi:type="dcterms:W3CDTF">2021-12-09T23:22:52Z</dcterms:modified>
</cp:coreProperties>
</file>